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9" r:id="rId4"/>
    <p:sldId id="261" r:id="rId5"/>
    <p:sldId id="262" r:id="rId6"/>
    <p:sldId id="270" r:id="rId7"/>
    <p:sldId id="260" r:id="rId8"/>
    <p:sldId id="263" r:id="rId9"/>
    <p:sldId id="269" r:id="rId10"/>
    <p:sldId id="264" r:id="rId11"/>
    <p:sldId id="265" r:id="rId12"/>
    <p:sldId id="272" r:id="rId13"/>
    <p:sldId id="273" r:id="rId14"/>
    <p:sldId id="274" r:id="rId15"/>
    <p:sldId id="266" r:id="rId16"/>
    <p:sldId id="275" r:id="rId17"/>
    <p:sldId id="267" r:id="rId18"/>
    <p:sldId id="271" r:id="rId19"/>
    <p:sldId id="268"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02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CBBC210B-8782-4CFF-88B2-CF5AFC415522}"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BC210B-8782-4CFF-88B2-CF5AFC41552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BC210B-8782-4CFF-88B2-CF5AFC41552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BC210B-8782-4CFF-88B2-CF5AFC41552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BBC210B-8782-4CFF-88B2-CF5AFC415522}"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BBC210B-8782-4CFF-88B2-CF5AFC41552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BBC210B-8782-4CFF-88B2-CF5AFC41552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BBC210B-8782-4CFF-88B2-CF5AFC41552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BBC210B-8782-4CFF-88B2-CF5AFC41552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BBC210B-8782-4CFF-88B2-CF5AFC41552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38A7B64C-CF60-4279-A9A7-FD4F0903C4C9}" type="datetimeFigureOut">
              <a:rPr lang="ru-RU" smtClean="0"/>
              <a:pPr/>
              <a:t>24.01.2012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CBBC210B-8782-4CFF-88B2-CF5AFC415522}"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8A7B64C-CF60-4279-A9A7-FD4F0903C4C9}" type="datetimeFigureOut">
              <a:rPr lang="ru-RU" smtClean="0"/>
              <a:pPr/>
              <a:t>24.01.2012</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BBC210B-8782-4CFF-88B2-CF5AFC415522}"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1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82"/>
            </a:gs>
            <a:gs pos="30000">
              <a:srgbClr val="66008F"/>
            </a:gs>
            <a:gs pos="64999">
              <a:srgbClr val="BA0066"/>
            </a:gs>
            <a:gs pos="89999">
              <a:srgbClr val="FF0000"/>
            </a:gs>
            <a:gs pos="100000">
              <a:srgbClr val="FF8200"/>
            </a:gs>
          </a:gsLst>
          <a:lin ang="54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3400" y="1371600"/>
            <a:ext cx="7851648" cy="1049288"/>
          </a:xfrm>
        </p:spPr>
        <p:txBody>
          <a:bodyPr>
            <a:normAutofit fontScale="90000"/>
          </a:bodyPr>
          <a:lstStyle/>
          <a:p>
            <a:pPr algn="ct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60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53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r>
            <a:br>
              <a:rPr lang="ru-RU" sz="53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br>
            <a:r>
              <a:rPr lang="ru-RU" sz="5400" i="1" kern="10" dirty="0" err="1"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«Яңа гасыр</a:t>
            </a:r>
            <a:r>
              <a:rPr lang="ru-RU" sz="54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t>
            </a:r>
            <a:r>
              <a:rPr lang="ru-RU" sz="5400" i="1" kern="10" dirty="0" err="1"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пионерлары</a:t>
            </a:r>
            <a:r>
              <a:rPr lang="ru-RU" sz="5400" i="1" kern="10" dirty="0"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 </a:t>
            </a:r>
            <a:r>
              <a:rPr lang="ru-RU" sz="4800" i="1" kern="10" dirty="0" err="1" smtClean="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rPr>
              <a:t>конкурсына</a:t>
            </a:r>
            <a:endParaRPr lang="ru-RU" sz="5300" i="1" dirty="0"/>
          </a:p>
        </p:txBody>
      </p:sp>
      <p:sp>
        <p:nvSpPr>
          <p:cNvPr id="3" name="Подзаголовок 2"/>
          <p:cNvSpPr>
            <a:spLocks noGrp="1"/>
          </p:cNvSpPr>
          <p:nvPr>
            <p:ph type="subTitle" idx="1"/>
          </p:nvPr>
        </p:nvSpPr>
        <p:spPr/>
        <p:txBody>
          <a:bodyPr/>
          <a:lstStyle/>
          <a:p>
            <a:endParaRPr lang="ru-RU" dirty="0" smtClean="0"/>
          </a:p>
          <a:p>
            <a:endParaRPr lang="ru-RU" dirty="0"/>
          </a:p>
        </p:txBody>
      </p:sp>
      <p:sp>
        <p:nvSpPr>
          <p:cNvPr id="8" name="Прямоугольник 7"/>
          <p:cNvSpPr/>
          <p:nvPr/>
        </p:nvSpPr>
        <p:spPr>
          <a:xfrm>
            <a:off x="755576" y="3356992"/>
            <a:ext cx="7416824" cy="2062103"/>
          </a:xfrm>
          <a:prstGeom prst="rect">
            <a:avLst/>
          </a:prstGeom>
        </p:spPr>
        <p:txBody>
          <a:bodyPr wrap="square">
            <a:spAutoFit/>
          </a:bodyPr>
          <a:lstStyle/>
          <a:p>
            <a:pPr algn="ctr"/>
            <a:r>
              <a:rPr lang="ru-RU" sz="32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Презентация авторы  7 </a:t>
            </a:r>
            <a:r>
              <a:rPr lang="ru-RU" sz="3200" b="1" kern="10" dirty="0" err="1"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нче</a:t>
            </a:r>
            <a:r>
              <a:rPr lang="ru-RU" sz="32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класс </a:t>
            </a:r>
            <a:r>
              <a:rPr lang="ru-RU" sz="3200" b="1" kern="10" dirty="0" err="1"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укучысы</a:t>
            </a:r>
            <a:r>
              <a:rPr lang="ru-RU" sz="32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a:t>
            </a:r>
            <a:r>
              <a:rPr lang="ru-RU" sz="3200" b="1" kern="10" dirty="0" err="1"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Мурзина</a:t>
            </a:r>
            <a:r>
              <a:rPr lang="ru-RU" sz="32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a:t>
            </a:r>
            <a:r>
              <a:rPr lang="ru-RU" sz="3200" b="1" kern="10" dirty="0" err="1"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Илүзә</a:t>
            </a:r>
            <a:r>
              <a:rPr lang="ru-RU" sz="32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a:t>
            </a:r>
          </a:p>
          <a:p>
            <a:pPr algn="ctr"/>
            <a:r>
              <a:rPr lang="ru-RU" sz="3200" b="1" kern="10" dirty="0" err="1"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Педагог-оештыручы</a:t>
            </a:r>
            <a:r>
              <a:rPr lang="ru-RU" sz="32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a:t>
            </a:r>
            <a:r>
              <a:rPr lang="ru-RU" sz="3200" b="1" kern="10" dirty="0" err="1"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Хәкимова Гөлнара Шәриповна</a:t>
            </a:r>
            <a:endParaRPr lang="ru-RU" sz="32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714380"/>
          </a:xfrm>
        </p:spPr>
        <p:txBody>
          <a:bodyPr>
            <a:normAutofit fontScale="90000"/>
          </a:bodyPr>
          <a:lstStyle/>
          <a:p>
            <a:pPr algn="ctr"/>
            <a:r>
              <a:rPr lang="tt-RU" dirty="0" smtClean="0">
                <a:solidFill>
                  <a:schemeClr val="accent1">
                    <a:lumMod val="40000"/>
                    <a:lumOff val="60000"/>
                  </a:schemeClr>
                </a:solidFill>
                <a:latin typeface="+mn-lt"/>
              </a:rPr>
              <a:t>Сәламәт тәндә –сәламәт акыл</a:t>
            </a:r>
            <a:endParaRPr lang="ru-RU" dirty="0">
              <a:solidFill>
                <a:schemeClr val="accent1">
                  <a:lumMod val="40000"/>
                  <a:lumOff val="60000"/>
                </a:schemeClr>
              </a:solidFill>
              <a:latin typeface="+mn-lt"/>
            </a:endParaRPr>
          </a:p>
        </p:txBody>
      </p:sp>
      <p:sp>
        <p:nvSpPr>
          <p:cNvPr id="3" name="Содержимое 2"/>
          <p:cNvSpPr>
            <a:spLocks noGrp="1"/>
          </p:cNvSpPr>
          <p:nvPr>
            <p:ph idx="1"/>
          </p:nvPr>
        </p:nvSpPr>
        <p:spPr/>
        <p:txBody>
          <a:bodyPr/>
          <a:lstStyle/>
          <a:p>
            <a:endParaRPr lang="ru-RU" dirty="0"/>
          </a:p>
        </p:txBody>
      </p:sp>
      <p:pic>
        <p:nvPicPr>
          <p:cNvPr id="5121" name="Picture 1" descr="C:\Users\admin\Desktop\P1020446.JPG"/>
          <p:cNvPicPr>
            <a:picLocks noChangeAspect="1" noChangeArrowheads="1"/>
          </p:cNvPicPr>
          <p:nvPr/>
        </p:nvPicPr>
        <p:blipFill>
          <a:blip r:embed="rId2" cstate="print"/>
          <a:srcRect/>
          <a:stretch>
            <a:fillRect/>
          </a:stretch>
        </p:blipFill>
        <p:spPr bwMode="auto">
          <a:xfrm>
            <a:off x="4714876" y="4000504"/>
            <a:ext cx="3571900" cy="2678925"/>
          </a:xfrm>
          <a:prstGeom prst="rect">
            <a:avLst/>
          </a:prstGeom>
          <a:noFill/>
        </p:spPr>
      </p:pic>
      <p:pic>
        <p:nvPicPr>
          <p:cNvPr id="5122" name="Picture 2" descr="C:\Users\admin\Desktop\SAM_6551.JPG"/>
          <p:cNvPicPr>
            <a:picLocks noChangeAspect="1" noChangeArrowheads="1"/>
          </p:cNvPicPr>
          <p:nvPr/>
        </p:nvPicPr>
        <p:blipFill>
          <a:blip r:embed="rId3" cstate="print"/>
          <a:srcRect/>
          <a:stretch>
            <a:fillRect/>
          </a:stretch>
        </p:blipFill>
        <p:spPr bwMode="auto">
          <a:xfrm>
            <a:off x="285720" y="1142984"/>
            <a:ext cx="3571900" cy="2678926"/>
          </a:xfrm>
          <a:prstGeom prst="rect">
            <a:avLst/>
          </a:prstGeom>
          <a:noFill/>
        </p:spPr>
      </p:pic>
      <p:pic>
        <p:nvPicPr>
          <p:cNvPr id="6146" name="Picture 2" descr="C:\Users\admin\Desktop\SAM_0674.JPG"/>
          <p:cNvPicPr>
            <a:picLocks noChangeAspect="1" noChangeArrowheads="1"/>
          </p:cNvPicPr>
          <p:nvPr/>
        </p:nvPicPr>
        <p:blipFill>
          <a:blip r:embed="rId4" cstate="print"/>
          <a:srcRect/>
          <a:stretch>
            <a:fillRect/>
          </a:stretch>
        </p:blipFill>
        <p:spPr bwMode="auto">
          <a:xfrm>
            <a:off x="357158" y="4003917"/>
            <a:ext cx="3500462" cy="2625347"/>
          </a:xfrm>
          <a:prstGeom prst="rect">
            <a:avLst/>
          </a:prstGeom>
          <a:noFill/>
        </p:spPr>
      </p:pic>
      <p:pic>
        <p:nvPicPr>
          <p:cNvPr id="6147" name="Picture 3" descr="C:\Users\admin\Desktop\DSC02085.jpg"/>
          <p:cNvPicPr>
            <a:picLocks noChangeAspect="1" noChangeArrowheads="1"/>
          </p:cNvPicPr>
          <p:nvPr/>
        </p:nvPicPr>
        <p:blipFill>
          <a:blip r:embed="rId5" cstate="print"/>
          <a:srcRect/>
          <a:stretch>
            <a:fillRect/>
          </a:stretch>
        </p:blipFill>
        <p:spPr bwMode="auto">
          <a:xfrm>
            <a:off x="4714876" y="1142984"/>
            <a:ext cx="3660762" cy="274557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5122"/>
                                        </p:tgtEl>
                                        <p:attrNameLst>
                                          <p:attrName>style.visibility</p:attrName>
                                        </p:attrNameLst>
                                      </p:cBhvr>
                                      <p:to>
                                        <p:strVal val="visible"/>
                                      </p:to>
                                    </p:set>
                                    <p:anim calcmode="lin" valueType="num">
                                      <p:cBhvr>
                                        <p:cTn id="14" dur="500" fill="hold"/>
                                        <p:tgtEl>
                                          <p:spTgt spid="5122"/>
                                        </p:tgtEl>
                                        <p:attrNameLst>
                                          <p:attrName>ppt_w</p:attrName>
                                        </p:attrNameLst>
                                      </p:cBhvr>
                                      <p:tavLst>
                                        <p:tav tm="0">
                                          <p:val>
                                            <p:fltVal val="0"/>
                                          </p:val>
                                        </p:tav>
                                        <p:tav tm="100000">
                                          <p:val>
                                            <p:strVal val="#ppt_w"/>
                                          </p:val>
                                        </p:tav>
                                      </p:tavLst>
                                    </p:anim>
                                    <p:anim calcmode="lin" valueType="num">
                                      <p:cBhvr>
                                        <p:cTn id="15" dur="500" fill="hold"/>
                                        <p:tgtEl>
                                          <p:spTgt spid="5122"/>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7" presetClass="entr" presetSubtype="10" fill="hold" nodeType="clickEffect">
                                  <p:stCondLst>
                                    <p:cond delay="0"/>
                                  </p:stCondLst>
                                  <p:childTnLst>
                                    <p:set>
                                      <p:cBhvr>
                                        <p:cTn id="19" dur="1" fill="hold">
                                          <p:stCondLst>
                                            <p:cond delay="0"/>
                                          </p:stCondLst>
                                        </p:cTn>
                                        <p:tgtEl>
                                          <p:spTgt spid="6147"/>
                                        </p:tgtEl>
                                        <p:attrNameLst>
                                          <p:attrName>style.visibility</p:attrName>
                                        </p:attrNameLst>
                                      </p:cBhvr>
                                      <p:to>
                                        <p:strVal val="visible"/>
                                      </p:to>
                                    </p:set>
                                    <p:anim calcmode="lin" valueType="num">
                                      <p:cBhvr>
                                        <p:cTn id="20" dur="500" fill="hold"/>
                                        <p:tgtEl>
                                          <p:spTgt spid="6147"/>
                                        </p:tgtEl>
                                        <p:attrNameLst>
                                          <p:attrName>ppt_w</p:attrName>
                                        </p:attrNameLst>
                                      </p:cBhvr>
                                      <p:tavLst>
                                        <p:tav tm="0">
                                          <p:val>
                                            <p:fltVal val="0"/>
                                          </p:val>
                                        </p:tav>
                                        <p:tav tm="100000">
                                          <p:val>
                                            <p:strVal val="#ppt_w"/>
                                          </p:val>
                                        </p:tav>
                                      </p:tavLst>
                                    </p:anim>
                                    <p:anim calcmode="lin" valueType="num">
                                      <p:cBhvr>
                                        <p:cTn id="21" dur="500" fill="hold"/>
                                        <p:tgtEl>
                                          <p:spTgt spid="6147"/>
                                        </p:tgtEl>
                                        <p:attrNameLst>
                                          <p:attrName>ppt_h</p:attrName>
                                        </p:attrNameLst>
                                      </p:cBhvr>
                                      <p:tavLst>
                                        <p:tav tm="0">
                                          <p:val>
                                            <p:strVal val="#ppt_h"/>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17" presetClass="entr" presetSubtype="10" fill="hold" nodeType="clickEffect">
                                  <p:stCondLst>
                                    <p:cond delay="0"/>
                                  </p:stCondLst>
                                  <p:childTnLst>
                                    <p:set>
                                      <p:cBhvr>
                                        <p:cTn id="25" dur="1" fill="hold">
                                          <p:stCondLst>
                                            <p:cond delay="0"/>
                                          </p:stCondLst>
                                        </p:cTn>
                                        <p:tgtEl>
                                          <p:spTgt spid="6146"/>
                                        </p:tgtEl>
                                        <p:attrNameLst>
                                          <p:attrName>style.visibility</p:attrName>
                                        </p:attrNameLst>
                                      </p:cBhvr>
                                      <p:to>
                                        <p:strVal val="visible"/>
                                      </p:to>
                                    </p:set>
                                    <p:anim calcmode="lin" valueType="num">
                                      <p:cBhvr>
                                        <p:cTn id="26" dur="500" fill="hold"/>
                                        <p:tgtEl>
                                          <p:spTgt spid="6146"/>
                                        </p:tgtEl>
                                        <p:attrNameLst>
                                          <p:attrName>ppt_w</p:attrName>
                                        </p:attrNameLst>
                                      </p:cBhvr>
                                      <p:tavLst>
                                        <p:tav tm="0">
                                          <p:val>
                                            <p:fltVal val="0"/>
                                          </p:val>
                                        </p:tav>
                                        <p:tav tm="100000">
                                          <p:val>
                                            <p:strVal val="#ppt_w"/>
                                          </p:val>
                                        </p:tav>
                                      </p:tavLst>
                                    </p:anim>
                                    <p:anim calcmode="lin" valueType="num">
                                      <p:cBhvr>
                                        <p:cTn id="27" dur="500" fill="hold"/>
                                        <p:tgtEl>
                                          <p:spTgt spid="6146"/>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7" presetClass="entr" presetSubtype="10" fill="hold" nodeType="clickEffect">
                                  <p:stCondLst>
                                    <p:cond delay="0"/>
                                  </p:stCondLst>
                                  <p:childTnLst>
                                    <p:set>
                                      <p:cBhvr>
                                        <p:cTn id="31" dur="1" fill="hold">
                                          <p:stCondLst>
                                            <p:cond delay="0"/>
                                          </p:stCondLst>
                                        </p:cTn>
                                        <p:tgtEl>
                                          <p:spTgt spid="5121"/>
                                        </p:tgtEl>
                                        <p:attrNameLst>
                                          <p:attrName>style.visibility</p:attrName>
                                        </p:attrNameLst>
                                      </p:cBhvr>
                                      <p:to>
                                        <p:strVal val="visible"/>
                                      </p:to>
                                    </p:set>
                                    <p:anim calcmode="lin" valueType="num">
                                      <p:cBhvr>
                                        <p:cTn id="32" dur="500" fill="hold"/>
                                        <p:tgtEl>
                                          <p:spTgt spid="5121"/>
                                        </p:tgtEl>
                                        <p:attrNameLst>
                                          <p:attrName>ppt_w</p:attrName>
                                        </p:attrNameLst>
                                      </p:cBhvr>
                                      <p:tavLst>
                                        <p:tav tm="0">
                                          <p:val>
                                            <p:fltVal val="0"/>
                                          </p:val>
                                        </p:tav>
                                        <p:tav tm="100000">
                                          <p:val>
                                            <p:strVal val="#ppt_w"/>
                                          </p:val>
                                        </p:tav>
                                      </p:tavLst>
                                    </p:anim>
                                    <p:anim calcmode="lin" valueType="num">
                                      <p:cBhvr>
                                        <p:cTn id="33" dur="500" fill="hold"/>
                                        <p:tgtEl>
                                          <p:spTgt spid="51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785818"/>
          </a:xfrm>
        </p:spPr>
        <p:txBody>
          <a:bodyPr>
            <a:normAutofit fontScale="90000"/>
          </a:bodyPr>
          <a:lstStyle/>
          <a:p>
            <a:r>
              <a:rPr lang="tt-RU" dirty="0" smtClean="0">
                <a:solidFill>
                  <a:schemeClr val="accent1">
                    <a:lumMod val="40000"/>
                    <a:lumOff val="60000"/>
                  </a:schemeClr>
                </a:solidFill>
                <a:latin typeface="+mn-lt"/>
              </a:rPr>
              <a:t>    Шәфкат</a:t>
            </a:r>
            <a:r>
              <a:rPr lang="ru-RU" dirty="0" err="1" smtClean="0">
                <a:solidFill>
                  <a:schemeClr val="accent1">
                    <a:lumMod val="40000"/>
                    <a:lumOff val="60000"/>
                  </a:schemeClr>
                </a:solidFill>
                <a:latin typeface="+mn-lt"/>
              </a:rPr>
              <a:t>ьлелек</a:t>
            </a:r>
            <a:r>
              <a:rPr lang="ru-RU" dirty="0" smtClean="0">
                <a:solidFill>
                  <a:schemeClr val="accent1">
                    <a:lumMod val="40000"/>
                    <a:lumOff val="60000"/>
                  </a:schemeClr>
                </a:solidFill>
                <a:latin typeface="+mn-lt"/>
              </a:rPr>
              <a:t> </a:t>
            </a:r>
            <a:r>
              <a:rPr lang="ru-RU" dirty="0" err="1" smtClean="0">
                <a:solidFill>
                  <a:schemeClr val="accent1">
                    <a:lumMod val="40000"/>
                    <a:lumOff val="60000"/>
                  </a:schemeClr>
                </a:solidFill>
                <a:latin typeface="+mn-lt"/>
              </a:rPr>
              <a:t>бизи</a:t>
            </a:r>
            <a:r>
              <a:rPr lang="ru-RU" dirty="0" smtClean="0">
                <a:solidFill>
                  <a:schemeClr val="accent1">
                    <a:lumMod val="40000"/>
                    <a:lumOff val="60000"/>
                  </a:schemeClr>
                </a:solidFill>
                <a:latin typeface="+mn-lt"/>
              </a:rPr>
              <a:t> </a:t>
            </a:r>
            <a:r>
              <a:rPr lang="ru-RU" dirty="0" err="1" smtClean="0">
                <a:solidFill>
                  <a:schemeClr val="accent1">
                    <a:lumMod val="40000"/>
                    <a:lumOff val="60000"/>
                  </a:schemeClr>
                </a:solidFill>
                <a:latin typeface="+mn-lt"/>
              </a:rPr>
              <a:t>кешене</a:t>
            </a:r>
            <a:endParaRPr lang="ru-RU" dirty="0">
              <a:solidFill>
                <a:schemeClr val="accent1">
                  <a:lumMod val="40000"/>
                  <a:lumOff val="60000"/>
                </a:schemeClr>
              </a:solidFill>
              <a:latin typeface="+mn-lt"/>
            </a:endParaRPr>
          </a:p>
        </p:txBody>
      </p:sp>
      <p:sp>
        <p:nvSpPr>
          <p:cNvPr id="3" name="Содержимое 2"/>
          <p:cNvSpPr>
            <a:spLocks noGrp="1"/>
          </p:cNvSpPr>
          <p:nvPr>
            <p:ph idx="1"/>
          </p:nvPr>
        </p:nvSpPr>
        <p:spPr>
          <a:xfrm>
            <a:off x="457200" y="1357298"/>
            <a:ext cx="8229600" cy="4967302"/>
          </a:xfrm>
        </p:spPr>
        <p:txBody>
          <a:bodyPr>
            <a:normAutofit fontScale="77500" lnSpcReduction="20000"/>
          </a:bodyPr>
          <a:lstStyle/>
          <a:p>
            <a:pPr algn="ctr">
              <a:buNone/>
            </a:pPr>
            <a:r>
              <a:rPr lang="tt-RU" sz="3100" dirty="0" smtClean="0">
                <a:solidFill>
                  <a:schemeClr val="accent1">
                    <a:lumMod val="60000"/>
                    <a:lumOff val="40000"/>
                  </a:schemeClr>
                </a:solidFill>
                <a:latin typeface="Times New Roman" pitchFamily="18" charset="0"/>
                <a:cs typeface="Times New Roman" pitchFamily="18" charset="0"/>
              </a:rPr>
              <a:t>      Шәфкатьлелек акциясендә катнашу, өлкәннәргә һәм кечкенәләргә булышу, ялгызлар һәм авырулар турында кайгырту.</a:t>
            </a:r>
            <a:endParaRPr lang="ru-RU" sz="3100" dirty="0" smtClean="0">
              <a:solidFill>
                <a:schemeClr val="accent1">
                  <a:lumMod val="60000"/>
                  <a:lumOff val="40000"/>
                </a:schemeClr>
              </a:solidFill>
              <a:latin typeface="Times New Roman" pitchFamily="18" charset="0"/>
              <a:cs typeface="Times New Roman" pitchFamily="18" charset="0"/>
            </a:endParaRPr>
          </a:p>
          <a:p>
            <a:pPr>
              <a:buNone/>
            </a:pPr>
            <a:r>
              <a:rPr lang="tt-RU" dirty="0" smtClean="0">
                <a:latin typeface="Times New Roman" pitchFamily="18" charset="0"/>
                <a:cs typeface="Times New Roman" pitchFamily="18" charset="0"/>
              </a:rPr>
              <a:t>       Тормышта алкоголизм, наркомания кебек яман гадәтләр киңрәк җәелә бара. Нәтиҗәдә район җирлегендә ятим балалар, балалары тәрбиясеннән мәхрүм ата-аналар, ата-аналар хокукыннан мәхрүм ителүчеләр саны арта.  Район үзәгендә ачылган картлар йорты, Карамалы авылындагы “Наз” балалар приюты ачылу- моның ачык мисалы. Шуңа күрә балалар туры юлдан тайпылмасын, тайгак юлдан китмәсен, күңелләрендә рәхим-шәфкать урын алсын, матурлыкны күрә белсеннәр өчен аларның эстетик һәм  әхлак ягыннан тәрбияле булулары мөһим. Шушы максаттан чыгып мәктәптә инвалидлар көне, өлкәннәр өчен ял кичәсе, сугыш ветераннарына, ялгыз яшәүче  ярдәмгә мохтаҗ кешеләргә укучылар тарафыннан ярдәм оештырыла. “Наз” балалар приютына, картлар йортына үзебездән һәм авылдашларыбыздан күчтәнәчләр илтеп, концерт номерлары белән чыгыш ясыйбыз.</a:t>
            </a:r>
            <a:endParaRPr lang="ru-RU" dirty="0">
              <a:latin typeface="Times New Roman" pitchFamily="18" charset="0"/>
              <a:cs typeface="Times New Roman" pitchFamily="18"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3074" name="Picture 2" descr="C:\Users\admin\Desktop\bapic12.jpg"/>
          <p:cNvPicPr>
            <a:picLocks noChangeAspect="1" noChangeArrowheads="1"/>
          </p:cNvPicPr>
          <p:nvPr/>
        </p:nvPicPr>
        <p:blipFill>
          <a:blip r:embed="rId2" cstate="print"/>
          <a:srcRect/>
          <a:stretch>
            <a:fillRect/>
          </a:stretch>
        </p:blipFill>
        <p:spPr bwMode="auto">
          <a:xfrm>
            <a:off x="291511" y="3214686"/>
            <a:ext cx="4274695" cy="2928958"/>
          </a:xfrm>
          <a:prstGeom prst="rect">
            <a:avLst/>
          </a:prstGeom>
          <a:noFill/>
        </p:spPr>
      </p:pic>
      <p:pic>
        <p:nvPicPr>
          <p:cNvPr id="3076" name="Picture 4" descr="C:\Users\admin\Desktop\DSC00585.JPG"/>
          <p:cNvPicPr>
            <a:picLocks noChangeAspect="1" noChangeArrowheads="1"/>
          </p:cNvPicPr>
          <p:nvPr/>
        </p:nvPicPr>
        <p:blipFill>
          <a:blip r:embed="rId3" cstate="print"/>
          <a:srcRect/>
          <a:stretch>
            <a:fillRect/>
          </a:stretch>
        </p:blipFill>
        <p:spPr bwMode="auto">
          <a:xfrm>
            <a:off x="323528" y="404664"/>
            <a:ext cx="4214842" cy="2535391"/>
          </a:xfrm>
          <a:prstGeom prst="rect">
            <a:avLst/>
          </a:prstGeom>
          <a:noFill/>
        </p:spPr>
      </p:pic>
      <p:sp>
        <p:nvSpPr>
          <p:cNvPr id="8" name="TextBox 7"/>
          <p:cNvSpPr txBox="1"/>
          <p:nvPr/>
        </p:nvSpPr>
        <p:spPr>
          <a:xfrm>
            <a:off x="4643438" y="476672"/>
            <a:ext cx="4071966" cy="3170099"/>
          </a:xfrm>
          <a:prstGeom prst="rect">
            <a:avLst/>
          </a:prstGeom>
          <a:noFill/>
        </p:spPr>
        <p:txBody>
          <a:bodyPr wrap="square" rtlCol="0">
            <a:spAutoFit/>
          </a:bodyPr>
          <a:lstStyle/>
          <a:p>
            <a:r>
              <a:rPr lang="tt-RU" sz="2000" dirty="0" smtClean="0"/>
              <a:t> </a:t>
            </a:r>
            <a:r>
              <a:rPr lang="tt-RU" sz="2000" dirty="0" smtClean="0">
                <a:solidFill>
                  <a:schemeClr val="accent1">
                    <a:lumMod val="60000"/>
                    <a:lumOff val="40000"/>
                  </a:schemeClr>
                </a:solidFill>
              </a:rPr>
              <a:t>Бөек Җиңү бәйрәме ел саен мәктәптә зурлап билгеләп үтелә. Авылыбыз түрендәге обелиск янында тантаналы митингтан соң укучылар Бөек Җиңүгә багышланган монта</a:t>
            </a:r>
            <a:r>
              <a:rPr lang="ru-RU" sz="2000" dirty="0" smtClean="0">
                <a:solidFill>
                  <a:schemeClr val="accent1">
                    <a:lumMod val="60000"/>
                    <a:lumOff val="40000"/>
                  </a:schemeClr>
                </a:solidFill>
              </a:rPr>
              <a:t>ж</a:t>
            </a:r>
            <a:r>
              <a:rPr lang="tt-RU" sz="2000" dirty="0" smtClean="0">
                <a:solidFill>
                  <a:schemeClr val="accent1">
                    <a:lumMod val="60000"/>
                    <a:lumOff val="40000"/>
                  </a:schemeClr>
                </a:solidFill>
              </a:rPr>
              <a:t> куялар.Мәктәбебез укучылары</a:t>
            </a:r>
          </a:p>
          <a:p>
            <a:r>
              <a:rPr lang="tt-RU" sz="2000" dirty="0" smtClean="0">
                <a:solidFill>
                  <a:schemeClr val="accent1">
                    <a:lumMod val="60000"/>
                    <a:lumOff val="40000"/>
                  </a:schemeClr>
                </a:solidFill>
              </a:rPr>
              <a:t> ветераннарга  һәрдаим  ярдәм итеп торалар, очрашулар үткәрәләр.</a:t>
            </a:r>
            <a:endParaRPr lang="ru-RU" sz="2000" dirty="0">
              <a:solidFill>
                <a:schemeClr val="accent1">
                  <a:lumMod val="60000"/>
                  <a:lumOff val="40000"/>
                </a:schemeClr>
              </a:solidFill>
            </a:endParaRPr>
          </a:p>
        </p:txBody>
      </p:sp>
      <p:sp>
        <p:nvSpPr>
          <p:cNvPr id="9" name="TextBox 8"/>
          <p:cNvSpPr txBox="1"/>
          <p:nvPr/>
        </p:nvSpPr>
        <p:spPr>
          <a:xfrm>
            <a:off x="4786314" y="5000636"/>
            <a:ext cx="3786214" cy="707886"/>
          </a:xfrm>
          <a:prstGeom prst="rect">
            <a:avLst/>
          </a:prstGeom>
          <a:noFill/>
        </p:spPr>
        <p:txBody>
          <a:bodyPr wrap="square" rtlCol="0">
            <a:spAutoFit/>
          </a:bodyPr>
          <a:lstStyle/>
          <a:p>
            <a:r>
              <a:rPr lang="tt-RU" sz="2000" dirty="0" smtClean="0">
                <a:solidFill>
                  <a:schemeClr val="accent1">
                    <a:lumMod val="75000"/>
                  </a:schemeClr>
                </a:solidFill>
              </a:rPr>
              <a:t>Сугыш ветераны Шәйхуллина Мөшәрәфә апа янында</a:t>
            </a:r>
            <a:endParaRPr lang="ru-RU" sz="2000" dirty="0">
              <a:solidFill>
                <a:schemeClr val="accent1">
                  <a:lumMod val="75000"/>
                </a:schemeClr>
              </a:solidFill>
            </a:endParaRPr>
          </a:p>
        </p:txBody>
      </p:sp>
    </p:spTree>
  </p:cSld>
  <p:clrMapOvr>
    <a:masterClrMapping/>
  </p:clrMapOvr>
  <p:transition>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5" descr="C:\Users\admin\Desktop\bapic3.jpg"/>
          <p:cNvPicPr>
            <a:picLocks noChangeAspect="1" noChangeArrowheads="1"/>
          </p:cNvPicPr>
          <p:nvPr/>
        </p:nvPicPr>
        <p:blipFill>
          <a:blip r:embed="rId2" cstate="print"/>
          <a:srcRect/>
          <a:stretch>
            <a:fillRect/>
          </a:stretch>
        </p:blipFill>
        <p:spPr bwMode="auto">
          <a:xfrm>
            <a:off x="214282" y="285728"/>
            <a:ext cx="4267679" cy="2981326"/>
          </a:xfrm>
          <a:prstGeom prst="rect">
            <a:avLst/>
          </a:prstGeom>
          <a:noFill/>
        </p:spPr>
      </p:pic>
      <p:pic>
        <p:nvPicPr>
          <p:cNvPr id="5" name="Picture 3" descr="C:\Users\admin\Desktop\DSC01102.JPG"/>
          <p:cNvPicPr>
            <a:picLocks noGrp="1" noChangeAspect="1" noChangeArrowheads="1"/>
          </p:cNvPicPr>
          <p:nvPr>
            <p:ph idx="1"/>
          </p:nvPr>
        </p:nvPicPr>
        <p:blipFill>
          <a:blip r:embed="rId3" cstate="print"/>
          <a:srcRect/>
          <a:stretch>
            <a:fillRect/>
          </a:stretch>
        </p:blipFill>
        <p:spPr bwMode="auto">
          <a:xfrm>
            <a:off x="4857752" y="3115487"/>
            <a:ext cx="4022736" cy="3501656"/>
          </a:xfrm>
          <a:prstGeom prst="rect">
            <a:avLst/>
          </a:prstGeom>
          <a:noFill/>
        </p:spPr>
      </p:pic>
      <p:sp>
        <p:nvSpPr>
          <p:cNvPr id="6" name="TextBox 5"/>
          <p:cNvSpPr txBox="1"/>
          <p:nvPr/>
        </p:nvSpPr>
        <p:spPr>
          <a:xfrm>
            <a:off x="142844" y="3500438"/>
            <a:ext cx="4357718" cy="3139321"/>
          </a:xfrm>
          <a:prstGeom prst="rect">
            <a:avLst/>
          </a:prstGeom>
          <a:noFill/>
        </p:spPr>
        <p:txBody>
          <a:bodyPr wrap="square" rtlCol="0">
            <a:spAutoFit/>
          </a:bodyPr>
          <a:lstStyle/>
          <a:p>
            <a:r>
              <a:rPr lang="tt-RU" dirty="0" smtClean="0"/>
              <a:t>  </a:t>
            </a:r>
            <a:r>
              <a:rPr lang="tt-RU" dirty="0" smtClean="0">
                <a:solidFill>
                  <a:schemeClr val="accent1">
                    <a:lumMod val="60000"/>
                    <a:lumOff val="40000"/>
                  </a:schemeClr>
                </a:solidFill>
              </a:rPr>
              <a:t>“</a:t>
            </a:r>
            <a:r>
              <a:rPr lang="tt-RU" b="1" i="1" dirty="0" smtClean="0">
                <a:solidFill>
                  <a:schemeClr val="accent1">
                    <a:lumMod val="60000"/>
                    <a:lumOff val="40000"/>
                  </a:schemeClr>
                </a:solidFill>
              </a:rPr>
              <a:t>Кешегә игелек эшләсәң, үзеңә меңе белән кайтыр”</a:t>
            </a:r>
            <a:r>
              <a:rPr lang="tt-RU" i="1" dirty="0" smtClean="0">
                <a:solidFill>
                  <a:schemeClr val="accent1">
                    <a:lumMod val="60000"/>
                    <a:lumOff val="40000"/>
                  </a:schemeClr>
                </a:solidFill>
              </a:rPr>
              <a:t>- ди халык. Бу чыннан да шулай. Әгәр ярдәмгә мохтаҗ, олы яшьтәге әби-бабайларга булышсак, бу зур яхшылык санала. Безнең “Җилкән” отряды членнары ялгыз яшәүче әби-бабайларга булышалар. Кулларыннан килгәнчә аларның эшләрен җиңеләйтергә тырышалар. 7нче классны күпчелек кызлар тәшкил итә. Алар Флүрә апага шефлык итәләр.</a:t>
            </a:r>
            <a:endParaRPr lang="ru-RU" dirty="0">
              <a:solidFill>
                <a:schemeClr val="accent1">
                  <a:lumMod val="60000"/>
                  <a:lumOff val="40000"/>
                </a:schemeClr>
              </a:solidFill>
            </a:endParaRPr>
          </a:p>
        </p:txBody>
      </p:sp>
      <p:sp>
        <p:nvSpPr>
          <p:cNvPr id="7" name="TextBox 6"/>
          <p:cNvSpPr txBox="1"/>
          <p:nvPr/>
        </p:nvSpPr>
        <p:spPr>
          <a:xfrm>
            <a:off x="4786314" y="357166"/>
            <a:ext cx="4071966" cy="2554545"/>
          </a:xfrm>
          <a:prstGeom prst="rect">
            <a:avLst/>
          </a:prstGeom>
          <a:noFill/>
        </p:spPr>
        <p:txBody>
          <a:bodyPr wrap="square" rtlCol="0">
            <a:spAutoFit/>
          </a:bodyPr>
          <a:lstStyle/>
          <a:p>
            <a:r>
              <a:rPr lang="ru-RU" sz="1600" i="1" dirty="0" err="1" smtClean="0">
                <a:solidFill>
                  <a:schemeClr val="accent1">
                    <a:lumMod val="60000"/>
                    <a:lumOff val="40000"/>
                  </a:schemeClr>
                </a:solidFill>
              </a:rPr>
              <a:t>Авылыбызның иң күркәм кешеләренең </a:t>
            </a:r>
            <a:r>
              <a:rPr lang="ru-RU" sz="1600" i="1" dirty="0" smtClean="0">
                <a:solidFill>
                  <a:schemeClr val="accent1">
                    <a:lumMod val="60000"/>
                    <a:lumOff val="40000"/>
                  </a:schemeClr>
                </a:solidFill>
              </a:rPr>
              <a:t>берсе </a:t>
            </a:r>
            <a:r>
              <a:rPr lang="ru-RU" sz="1600" i="1" dirty="0" err="1" smtClean="0">
                <a:solidFill>
                  <a:schemeClr val="accent1">
                    <a:lumMod val="60000"/>
                    <a:lumOff val="40000"/>
                  </a:schemeClr>
                </a:solidFill>
              </a:rPr>
              <a:t>булган</a:t>
            </a:r>
            <a:r>
              <a:rPr lang="ru-RU" sz="1600" i="1" dirty="0" smtClean="0">
                <a:solidFill>
                  <a:schemeClr val="accent1">
                    <a:lumMod val="60000"/>
                    <a:lumOff val="40000"/>
                  </a:schemeClr>
                </a:solidFill>
              </a:rPr>
              <a:t> </a:t>
            </a:r>
            <a:r>
              <a:rPr lang="ru-RU" sz="1600" b="1" i="1" dirty="0" err="1" smtClean="0">
                <a:solidFill>
                  <a:schemeClr val="accent1">
                    <a:lumMod val="60000"/>
                    <a:lumOff val="40000"/>
                  </a:schemeClr>
                </a:solidFill>
              </a:rPr>
              <a:t>Зарипов</a:t>
            </a:r>
            <a:r>
              <a:rPr lang="ru-RU" sz="1600" b="1" i="1" dirty="0" smtClean="0">
                <a:solidFill>
                  <a:schemeClr val="accent1">
                    <a:lumMod val="60000"/>
                    <a:lumOff val="40000"/>
                  </a:schemeClr>
                </a:solidFill>
              </a:rPr>
              <a:t> </a:t>
            </a:r>
            <a:r>
              <a:rPr lang="ru-RU" sz="1600" b="1" i="1" dirty="0" err="1" smtClean="0">
                <a:solidFill>
                  <a:schemeClr val="accent1">
                    <a:lumMod val="60000"/>
                    <a:lumOff val="40000"/>
                  </a:schemeClr>
                </a:solidFill>
              </a:rPr>
              <a:t>Сәгыйдулла</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абыйның туган</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авылыбызга</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багышлап</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язган</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җырын кайсыбыз</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гына</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белми</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икән</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Шушындый</a:t>
            </a:r>
            <a:r>
              <a:rPr lang="ru-RU" sz="1600" i="1" dirty="0" smtClean="0">
                <a:solidFill>
                  <a:schemeClr val="accent1">
                    <a:lumMod val="60000"/>
                    <a:lumOff val="40000"/>
                  </a:schemeClr>
                </a:solidFill>
              </a:rPr>
              <a:t> талант </a:t>
            </a:r>
            <a:r>
              <a:rPr lang="ru-RU" sz="1600" i="1" dirty="0" err="1" smtClean="0">
                <a:solidFill>
                  <a:schemeClr val="accent1">
                    <a:lumMod val="60000"/>
                    <a:lumOff val="40000"/>
                  </a:schemeClr>
                </a:solidFill>
              </a:rPr>
              <a:t>иясенең гаиләсенә ярдәм итү- безнең өчен зур</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горурлык</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Сәгыйдулла абый</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-Бөек Ватан</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сугышы</a:t>
            </a:r>
            <a:r>
              <a:rPr lang="ru-RU" sz="1600" i="1" dirty="0" smtClean="0">
                <a:solidFill>
                  <a:schemeClr val="accent1">
                    <a:lumMod val="60000"/>
                    <a:lumOff val="40000"/>
                  </a:schemeClr>
                </a:solidFill>
              </a:rPr>
              <a:t> ветераны, </a:t>
            </a:r>
            <a:r>
              <a:rPr lang="ru-RU" sz="1600" i="1" dirty="0" err="1" smtClean="0">
                <a:solidFill>
                  <a:schemeClr val="accent1">
                    <a:lumMod val="60000"/>
                    <a:lumOff val="40000"/>
                  </a:schemeClr>
                </a:solidFill>
              </a:rPr>
              <a:t>тормыш</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иптәше Рәшидә апа</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белән үрнәк гаилә булып</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гомер</a:t>
            </a:r>
            <a:r>
              <a:rPr lang="ru-RU" sz="1600" i="1" dirty="0" smtClean="0">
                <a:solidFill>
                  <a:schemeClr val="accent1">
                    <a:lumMod val="60000"/>
                    <a:lumOff val="40000"/>
                  </a:schemeClr>
                </a:solidFill>
              </a:rPr>
              <a:t> </a:t>
            </a:r>
            <a:r>
              <a:rPr lang="ru-RU" sz="1600" i="1" dirty="0" err="1" smtClean="0">
                <a:solidFill>
                  <a:schemeClr val="accent1">
                    <a:lumMod val="60000"/>
                    <a:lumOff val="40000"/>
                  </a:schemeClr>
                </a:solidFill>
              </a:rPr>
              <a:t>кичерәләр.</a:t>
            </a:r>
            <a:r>
              <a:rPr lang="ru-RU" sz="1600" i="1" dirty="0" smtClean="0">
                <a:solidFill>
                  <a:schemeClr val="accent1">
                    <a:lumMod val="60000"/>
                    <a:lumOff val="40000"/>
                  </a:schemeClr>
                </a:solidFill>
              </a:rPr>
              <a:t> </a:t>
            </a:r>
            <a:endParaRPr lang="ru-RU" sz="1600" dirty="0">
              <a:solidFill>
                <a:schemeClr val="accent1">
                  <a:lumMod val="60000"/>
                  <a:lumOff val="40000"/>
                </a:schemeClr>
              </a:solidFill>
            </a:endParaRPr>
          </a:p>
        </p:txBody>
      </p:sp>
    </p:spTree>
  </p:cSld>
  <p:clrMapOvr>
    <a:masterClrMapping/>
  </p:clrMapOvr>
  <p:transition>
    <p:wheel spokes="3"/>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724648"/>
          </a:xfrm>
        </p:spPr>
        <p:txBody>
          <a:bodyPr>
            <a:normAutofit fontScale="90000"/>
          </a:bodyPr>
          <a:lstStyle/>
          <a:p>
            <a:pPr algn="ctr"/>
            <a:r>
              <a:rPr lang="tt-RU" dirty="0" smtClean="0">
                <a:solidFill>
                  <a:schemeClr val="accent1">
                    <a:lumMod val="60000"/>
                    <a:lumOff val="40000"/>
                  </a:schemeClr>
                </a:solidFill>
                <a:latin typeface="+mn-lt"/>
              </a:rPr>
              <a:t>Хезмәт төбе-хөрмәт</a:t>
            </a:r>
            <a:endParaRPr lang="ru-RU" dirty="0">
              <a:latin typeface="+mn-lt"/>
            </a:endParaRPr>
          </a:p>
        </p:txBody>
      </p:sp>
      <p:sp>
        <p:nvSpPr>
          <p:cNvPr id="3" name="Содержимое 2"/>
          <p:cNvSpPr>
            <a:spLocks noGrp="1"/>
          </p:cNvSpPr>
          <p:nvPr>
            <p:ph idx="1"/>
          </p:nvPr>
        </p:nvSpPr>
        <p:spPr/>
        <p:txBody>
          <a:bodyPr>
            <a:normAutofit fontScale="47500" lnSpcReduction="20000"/>
          </a:bodyPr>
          <a:lstStyle/>
          <a:p>
            <a:pPr>
              <a:spcBef>
                <a:spcPct val="50000"/>
              </a:spcBef>
            </a:pPr>
            <a:r>
              <a:rPr lang="ru-RU" sz="3800" dirty="0" smtClean="0">
                <a:latin typeface="Times New Roman" pitchFamily="18" charset="0"/>
                <a:cs typeface="Times New Roman" pitchFamily="18" charset="0"/>
              </a:rPr>
              <a:t>Ел </a:t>
            </a:r>
            <a:r>
              <a:rPr lang="ru-RU" sz="3800" dirty="0" err="1" smtClean="0">
                <a:latin typeface="Times New Roman" pitchFamily="18" charset="0"/>
                <a:cs typeface="Times New Roman" pitchFamily="18" charset="0"/>
              </a:rPr>
              <a:t>башында</a:t>
            </a:r>
            <a:r>
              <a:rPr lang="ru-RU" sz="3800" dirty="0" smtClean="0">
                <a:latin typeface="Times New Roman" pitchFamily="18" charset="0"/>
                <a:cs typeface="Times New Roman" pitchFamily="18" charset="0"/>
              </a:rPr>
              <a:t> </a:t>
            </a:r>
            <a:r>
              <a:rPr lang="tt-RU" sz="3800" dirty="0" smtClean="0">
                <a:latin typeface="Times New Roman" pitchFamily="18" charset="0"/>
                <a:cs typeface="Times New Roman" pitchFamily="18" charset="0"/>
              </a:rPr>
              <a:t> </a:t>
            </a:r>
            <a:r>
              <a:rPr lang="ru-RU" sz="3800" dirty="0" err="1" smtClean="0">
                <a:latin typeface="Times New Roman" pitchFamily="18" charset="0"/>
                <a:cs typeface="Times New Roman" pitchFamily="18" charset="0"/>
              </a:rPr>
              <a:t>укучылар</a:t>
            </a:r>
            <a:r>
              <a:rPr lang="ru-RU" sz="3800" dirty="0" smtClean="0">
                <a:latin typeface="Times New Roman" pitchFamily="18" charset="0"/>
                <a:cs typeface="Times New Roman" pitchFamily="18" charset="0"/>
              </a:rPr>
              <a:t>  </a:t>
            </a:r>
            <a:r>
              <a:rPr lang="tt-RU" sz="3800" dirty="0" smtClean="0">
                <a:latin typeface="Times New Roman" pitchFamily="18" charset="0"/>
                <a:cs typeface="Times New Roman" pitchFamily="18" charset="0"/>
              </a:rPr>
              <a:t>ү</a:t>
            </a:r>
            <a:r>
              <a:rPr lang="ru-RU" sz="3800" dirty="0" err="1" smtClean="0">
                <a:latin typeface="Times New Roman" pitchFamily="18" charset="0"/>
                <a:cs typeface="Times New Roman" pitchFamily="18" charset="0"/>
              </a:rPr>
              <a:t>зидар</a:t>
            </a:r>
            <a:r>
              <a:rPr lang="tt-RU" sz="3800" dirty="0" smtClean="0">
                <a:latin typeface="Times New Roman" pitchFamily="18" charset="0"/>
                <a:cs typeface="Times New Roman" pitchFamily="18" charset="0"/>
              </a:rPr>
              <a:t>ә</a:t>
            </a:r>
            <a:r>
              <a:rPr lang="ru-RU" sz="3800" dirty="0" smtClean="0">
                <a:latin typeface="Times New Roman" pitchFamily="18" charset="0"/>
                <a:cs typeface="Times New Roman" pitchFamily="18" charset="0"/>
              </a:rPr>
              <a:t>се</a:t>
            </a:r>
            <a:r>
              <a:rPr lang="tt-RU" sz="3800" dirty="0" smtClean="0">
                <a:latin typeface="Times New Roman" pitchFamily="18" charset="0"/>
                <a:cs typeface="Times New Roman" pitchFamily="18" charset="0"/>
              </a:rPr>
              <a:t> сайланып куелды. Алар варислар берлеге советы белән тыгыз элемтәдә эшлиләр: бергәләп дискотекалар, кичәләр үткәрүдә катнашалар. Планлы рәвештә китап ,җиһазлар сакланышы, көндәлек тотылышын тикшереп йомгак ясыйлар.Һәр класс атналык эшкә йомгак ясап, тимурчылык, эш планын үтәү, сәнгать, спорт чараларында катнашу буенча линейкада чыгыш ясый.Үзидарә рәисе баллар системасы буенча атналык эшкә йомгак ясый.Шулай ук “Иң яхшы тимурчылык отряды”, “Иң яхшы вожатый”, “Иң яхшы класс почмагы”  конкурслары үткәрелә. Мондый ярышлар укучыларны тагын да тырышыбрак укырга, яңа эшләргә рухландыра,укучылар фәннәрнең нигезләрен яхшы үзләштерәләр.</a:t>
            </a:r>
          </a:p>
          <a:p>
            <a:pPr>
              <a:spcBef>
                <a:spcPct val="50000"/>
              </a:spcBef>
            </a:pPr>
            <a:r>
              <a:rPr lang="tt-RU" sz="3800" dirty="0" smtClean="0">
                <a:latin typeface="Times New Roman" pitchFamily="18" charset="0"/>
                <a:cs typeface="Times New Roman" pitchFamily="18" charset="0"/>
              </a:rPr>
              <a:t>Укучылар ел саен  урман хуҗалыгына  2 гектар җирдә үсенте утырталар,  каен бөресе җыеп тапшыралар,  яшь бозауларга күмер, көл, чыршы ботаклары, яшел себерке илтәләр. Дарулык чимал  буларак , миләш, гөлҗимеш тапшыралар.</a:t>
            </a:r>
          </a:p>
          <a:p>
            <a:pPr>
              <a:spcBef>
                <a:spcPct val="50000"/>
              </a:spcBef>
            </a:pPr>
            <a:r>
              <a:rPr lang="tt-RU" sz="3800" dirty="0" smtClean="0">
                <a:latin typeface="Times New Roman" pitchFamily="18" charset="0"/>
                <a:cs typeface="Times New Roman" pitchFamily="18" charset="0"/>
              </a:rPr>
              <a:t>   Мәктәп яны тәҗрибә участогында </a:t>
            </a:r>
            <a:r>
              <a:rPr lang="tt-RU" sz="3800" dirty="0" smtClean="0">
                <a:latin typeface="Times New Roman" pitchFamily="18" charset="0"/>
                <a:cs typeface="Times New Roman" pitchFamily="18" charset="0"/>
                <a:hlinkClick r:id="rId2" action="ppaction://hlinksldjump"/>
              </a:rPr>
              <a:t> </a:t>
            </a:r>
            <a:r>
              <a:rPr lang="tt-RU" sz="3800" dirty="0" smtClean="0">
                <a:latin typeface="Times New Roman" pitchFamily="18" charset="0"/>
                <a:cs typeface="Times New Roman" pitchFamily="18" charset="0"/>
              </a:rPr>
              <a:t>укучылар көче белән ел саен мул уңыш үстерелә. Гомуми туклануга  салатлар һәм кайнатмалар әзерләп куела.Җәйге каникул чорында укучылар урып-җыю эшләрендә катнаштылар.</a:t>
            </a:r>
          </a:p>
          <a:p>
            <a:endParaRPr lang="ru-RU" sz="2800" dirty="0" smtClean="0"/>
          </a:p>
          <a:p>
            <a:endParaRPr lang="ru-RU" dirty="0"/>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pic>
        <p:nvPicPr>
          <p:cNvPr id="3073" name="Picture 1" descr="C:\Users\admin\Desktop\SAM_0415.JPG"/>
          <p:cNvPicPr>
            <a:picLocks noGrp="1" noChangeAspect="1" noChangeArrowheads="1"/>
          </p:cNvPicPr>
          <p:nvPr>
            <p:ph idx="1"/>
          </p:nvPr>
        </p:nvPicPr>
        <p:blipFill>
          <a:blip r:embed="rId2" cstate="print"/>
          <a:srcRect/>
          <a:stretch>
            <a:fillRect/>
          </a:stretch>
        </p:blipFill>
        <p:spPr bwMode="auto">
          <a:xfrm>
            <a:off x="357158" y="642918"/>
            <a:ext cx="3857652" cy="2893239"/>
          </a:xfrm>
          <a:prstGeom prst="rect">
            <a:avLst/>
          </a:prstGeom>
          <a:noFill/>
        </p:spPr>
      </p:pic>
      <p:pic>
        <p:nvPicPr>
          <p:cNvPr id="3074" name="Picture 2" descr="C:\Users\admin\Desktop\SAM_4849.JPG"/>
          <p:cNvPicPr>
            <a:picLocks noChangeAspect="1" noChangeArrowheads="1"/>
          </p:cNvPicPr>
          <p:nvPr/>
        </p:nvPicPr>
        <p:blipFill>
          <a:blip r:embed="rId3" cstate="print"/>
          <a:srcRect/>
          <a:stretch>
            <a:fillRect/>
          </a:stretch>
        </p:blipFill>
        <p:spPr bwMode="auto">
          <a:xfrm>
            <a:off x="4786314" y="642918"/>
            <a:ext cx="3776653" cy="2832490"/>
          </a:xfrm>
          <a:prstGeom prst="rect">
            <a:avLst/>
          </a:prstGeom>
          <a:noFill/>
        </p:spPr>
      </p:pic>
      <p:pic>
        <p:nvPicPr>
          <p:cNvPr id="2050" name="Picture 2" descr="C:\Users\admin\Desktop\Рисунок1.jpg"/>
          <p:cNvPicPr>
            <a:picLocks noChangeAspect="1" noChangeArrowheads="1"/>
          </p:cNvPicPr>
          <p:nvPr/>
        </p:nvPicPr>
        <p:blipFill>
          <a:blip r:embed="rId4" cstate="print"/>
          <a:srcRect/>
          <a:stretch>
            <a:fillRect/>
          </a:stretch>
        </p:blipFill>
        <p:spPr bwMode="auto">
          <a:xfrm>
            <a:off x="357158" y="3929066"/>
            <a:ext cx="3988192" cy="2676520"/>
          </a:xfrm>
          <a:prstGeom prst="rect">
            <a:avLst/>
          </a:prstGeom>
          <a:noFill/>
        </p:spPr>
      </p:pic>
      <p:pic>
        <p:nvPicPr>
          <p:cNvPr id="2051" name="Picture 3" descr="C:\Users\admin\Desktop\bak.jpg"/>
          <p:cNvPicPr>
            <a:picLocks noChangeAspect="1" noChangeArrowheads="1"/>
          </p:cNvPicPr>
          <p:nvPr/>
        </p:nvPicPr>
        <p:blipFill>
          <a:blip r:embed="rId5" cstate="print"/>
          <a:srcRect/>
          <a:stretch>
            <a:fillRect/>
          </a:stretch>
        </p:blipFill>
        <p:spPr bwMode="auto">
          <a:xfrm>
            <a:off x="4786314" y="3929066"/>
            <a:ext cx="3910021" cy="2565951"/>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938962"/>
          </a:xfrm>
        </p:spPr>
        <p:txBody>
          <a:bodyPr/>
          <a:lstStyle/>
          <a:p>
            <a:pPr algn="ctr"/>
            <a:r>
              <a:rPr lang="tt-RU" dirty="0" smtClean="0">
                <a:solidFill>
                  <a:schemeClr val="accent1">
                    <a:lumMod val="60000"/>
                    <a:lumOff val="40000"/>
                  </a:schemeClr>
                </a:solidFill>
                <a:latin typeface="+mn-lt"/>
              </a:rPr>
              <a:t>Патриотлар булып үсәбез</a:t>
            </a:r>
            <a:endParaRPr lang="ru-RU" dirty="0">
              <a:latin typeface="+mn-lt"/>
            </a:endParaRPr>
          </a:p>
        </p:txBody>
      </p:sp>
      <p:sp>
        <p:nvSpPr>
          <p:cNvPr id="3" name="Содержимое 2"/>
          <p:cNvSpPr>
            <a:spLocks noGrp="1"/>
          </p:cNvSpPr>
          <p:nvPr>
            <p:ph idx="1"/>
          </p:nvPr>
        </p:nvSpPr>
        <p:spPr/>
        <p:txBody>
          <a:bodyPr>
            <a:normAutofit fontScale="70000" lnSpcReduction="20000"/>
          </a:bodyPr>
          <a:lstStyle/>
          <a:p>
            <a:pPr>
              <a:spcBef>
                <a:spcPct val="50000"/>
              </a:spcBef>
            </a:pPr>
            <a:r>
              <a:rPr lang="tt-RU" sz="2800" dirty="0" smtClean="0">
                <a:latin typeface="Times New Roman" pitchFamily="18" charset="0"/>
                <a:cs typeface="Times New Roman" pitchFamily="18" charset="0"/>
              </a:rPr>
              <a:t>Мәктәпнең һәм районның “Туган як тарихы” музейларына экскурсияләр оештырыла.Мондый чаралар вакытында туган як тарихына, халкыбыз традицияләренә хөрмәт, туган җирне, кешеләрне ярату хисләре тәрбияләнә.Мәктәп музеена матур сөйләм теленә ия булган, фикерләрен башкаларны ышандырырлык итеп әйтә белә торган укучылар гидлар итеп билгеләнде. Бөек Ватан сугышында катнашкан кешеләрнең  хатирәләрен язып алу максатында сугыш ветераннарының өйләрендә очрашулар үткәрелә. </a:t>
            </a:r>
          </a:p>
          <a:p>
            <a:pPr>
              <a:spcBef>
                <a:spcPct val="50000"/>
              </a:spcBef>
            </a:pPr>
            <a:r>
              <a:rPr lang="tt-RU" sz="2800" dirty="0" smtClean="0">
                <a:latin typeface="Times New Roman" pitchFamily="18" charset="0"/>
                <a:cs typeface="Times New Roman" pitchFamily="18" charset="0"/>
              </a:rPr>
              <a:t>“Аҗаган” хәрби-спорт уены, хәрби-патриотик җырлар фестивале, Бөек Җиңүгә  багышланган сочинениеләр, рәсем , спорт, шахмат, шашка ярышларында укучылар актив катнашалар.</a:t>
            </a:r>
            <a:endParaRPr lang="ru-RU" sz="2800" dirty="0" smtClean="0">
              <a:latin typeface="Times New Roman" pitchFamily="18" charset="0"/>
              <a:cs typeface="Times New Roman" pitchFamily="18" charset="0"/>
            </a:endParaRPr>
          </a:p>
          <a:p>
            <a:r>
              <a:rPr lang="tt-RU" sz="2800" dirty="0" smtClean="0">
                <a:latin typeface="Times New Roman" pitchFamily="18" charset="0"/>
                <a:cs typeface="Times New Roman" pitchFamily="18" charset="0"/>
              </a:rPr>
              <a:t> Отрядлар элекке  пионерларның өйләрендә булып, аларның тормыш юллары белән танышалар, истәлекләр белән уртаклашалар. Отряд вожатыйлары оештыру серләренә төшенәләр.</a:t>
            </a:r>
          </a:p>
          <a:p>
            <a:endParaRPr lang="ru-RU" dirty="0"/>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785818"/>
          </a:xfrm>
        </p:spPr>
        <p:txBody>
          <a:bodyPr>
            <a:normAutofit fontScale="90000"/>
          </a:bodyPr>
          <a:lstStyle/>
          <a:p>
            <a:pPr algn="ctr"/>
            <a:endParaRPr lang="ru-RU" dirty="0">
              <a:solidFill>
                <a:schemeClr val="accent1">
                  <a:lumMod val="60000"/>
                  <a:lumOff val="40000"/>
                </a:schemeClr>
              </a:solidFill>
              <a:latin typeface="+mn-lt"/>
            </a:endParaRPr>
          </a:p>
        </p:txBody>
      </p:sp>
      <p:sp>
        <p:nvSpPr>
          <p:cNvPr id="3" name="Содержимое 2"/>
          <p:cNvSpPr>
            <a:spLocks noGrp="1"/>
          </p:cNvSpPr>
          <p:nvPr>
            <p:ph idx="1"/>
          </p:nvPr>
        </p:nvSpPr>
        <p:spPr/>
        <p:txBody>
          <a:bodyPr/>
          <a:lstStyle/>
          <a:p>
            <a:endParaRPr lang="ru-RU" dirty="0"/>
          </a:p>
        </p:txBody>
      </p:sp>
      <p:pic>
        <p:nvPicPr>
          <p:cNvPr id="2049" name="Picture 1" descr="C:\Users\admin\Desktop\444_start_604_328x246.jpg"/>
          <p:cNvPicPr>
            <a:picLocks noChangeAspect="1" noChangeArrowheads="1"/>
          </p:cNvPicPr>
          <p:nvPr/>
        </p:nvPicPr>
        <p:blipFill>
          <a:blip r:embed="rId2" cstate="print"/>
          <a:srcRect/>
          <a:stretch>
            <a:fillRect/>
          </a:stretch>
        </p:blipFill>
        <p:spPr bwMode="auto">
          <a:xfrm>
            <a:off x="4857752" y="785793"/>
            <a:ext cx="3714776" cy="2786083"/>
          </a:xfrm>
          <a:prstGeom prst="rect">
            <a:avLst/>
          </a:prstGeom>
          <a:noFill/>
        </p:spPr>
      </p:pic>
      <p:pic>
        <p:nvPicPr>
          <p:cNvPr id="2050" name="Picture 2" descr="C:\Users\admin\Desktop\SAM_0148.JPG"/>
          <p:cNvPicPr>
            <a:picLocks noChangeAspect="1" noChangeArrowheads="1"/>
          </p:cNvPicPr>
          <p:nvPr/>
        </p:nvPicPr>
        <p:blipFill>
          <a:blip r:embed="rId3" cstate="print"/>
          <a:srcRect/>
          <a:stretch>
            <a:fillRect/>
          </a:stretch>
        </p:blipFill>
        <p:spPr bwMode="auto">
          <a:xfrm>
            <a:off x="500034" y="1071546"/>
            <a:ext cx="3571900" cy="4762532"/>
          </a:xfrm>
          <a:prstGeom prst="rect">
            <a:avLst/>
          </a:prstGeom>
          <a:noFill/>
        </p:spPr>
      </p:pic>
      <p:pic>
        <p:nvPicPr>
          <p:cNvPr id="4098" name="Picture 2" descr="C:\Users\admin\Desktop\P1010744.JPG"/>
          <p:cNvPicPr>
            <a:picLocks noChangeAspect="1" noChangeArrowheads="1"/>
          </p:cNvPicPr>
          <p:nvPr/>
        </p:nvPicPr>
        <p:blipFill>
          <a:blip r:embed="rId4" cstate="print"/>
          <a:srcRect/>
          <a:stretch>
            <a:fillRect/>
          </a:stretch>
        </p:blipFill>
        <p:spPr bwMode="auto">
          <a:xfrm>
            <a:off x="4929190" y="3857628"/>
            <a:ext cx="3500462" cy="2625347"/>
          </a:xfrm>
          <a:prstGeom prst="rect">
            <a:avLst/>
          </a:prstGeom>
          <a:noFill/>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pic>
        <p:nvPicPr>
          <p:cNvPr id="28675" name="Picture 3" descr="C:\Users\admin\Desktop\SAM_0508.JPG"/>
          <p:cNvPicPr>
            <a:picLocks noChangeAspect="1" noChangeArrowheads="1"/>
          </p:cNvPicPr>
          <p:nvPr/>
        </p:nvPicPr>
        <p:blipFill>
          <a:blip r:embed="rId2" cstate="print"/>
          <a:srcRect/>
          <a:stretch>
            <a:fillRect/>
          </a:stretch>
        </p:blipFill>
        <p:spPr bwMode="auto">
          <a:xfrm>
            <a:off x="785786" y="714356"/>
            <a:ext cx="3811015" cy="2428892"/>
          </a:xfrm>
          <a:prstGeom prst="rect">
            <a:avLst/>
          </a:prstGeom>
          <a:noFill/>
        </p:spPr>
      </p:pic>
      <p:pic>
        <p:nvPicPr>
          <p:cNvPr id="28676" name="Picture 4" descr="C:\Users\admin\Desktop\SAM_3582.JPG"/>
          <p:cNvPicPr>
            <a:picLocks noChangeAspect="1" noChangeArrowheads="1"/>
          </p:cNvPicPr>
          <p:nvPr/>
        </p:nvPicPr>
        <p:blipFill>
          <a:blip r:embed="rId3" cstate="print"/>
          <a:srcRect/>
          <a:stretch>
            <a:fillRect/>
          </a:stretch>
        </p:blipFill>
        <p:spPr bwMode="auto">
          <a:xfrm>
            <a:off x="5429256" y="1071546"/>
            <a:ext cx="3090233" cy="4210061"/>
          </a:xfrm>
          <a:prstGeom prst="rect">
            <a:avLst/>
          </a:prstGeom>
          <a:noFill/>
        </p:spPr>
      </p:pic>
      <p:pic>
        <p:nvPicPr>
          <p:cNvPr id="5122" name="Picture 2" descr="C:\Users\admin\Desktop\Strel.jpg"/>
          <p:cNvPicPr>
            <a:picLocks noChangeAspect="1" noChangeArrowheads="1"/>
          </p:cNvPicPr>
          <p:nvPr/>
        </p:nvPicPr>
        <p:blipFill>
          <a:blip r:embed="rId4" cstate="print"/>
          <a:srcRect/>
          <a:stretch>
            <a:fillRect/>
          </a:stretch>
        </p:blipFill>
        <p:spPr bwMode="auto">
          <a:xfrm>
            <a:off x="285720" y="3643314"/>
            <a:ext cx="4941740" cy="2374914"/>
          </a:xfrm>
          <a:prstGeom prst="rect">
            <a:avLst/>
          </a:prstGeom>
          <a:noFill/>
        </p:spPr>
      </p:pic>
    </p:spTree>
  </p:cSld>
  <p:clrMapOvr>
    <a:masterClrMapping/>
  </p:clrMapOvr>
  <p:transition>
    <p:circl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170" name="Picture 2" descr="C:\Users\admin\Desktop\0_6994b_db1e7eaa_M.jpg"/>
          <p:cNvPicPr>
            <a:picLocks noGrp="1" noChangeAspect="1" noChangeArrowheads="1"/>
          </p:cNvPicPr>
          <p:nvPr>
            <p:ph idx="1"/>
          </p:nvPr>
        </p:nvPicPr>
        <p:blipFill>
          <a:blip r:embed="rId2" cstate="print"/>
          <a:srcRect/>
          <a:stretch>
            <a:fillRect/>
          </a:stretch>
        </p:blipFill>
        <p:spPr bwMode="auto">
          <a:xfrm>
            <a:off x="2571736" y="714355"/>
            <a:ext cx="4500594" cy="5947921"/>
          </a:xfrm>
          <a:prstGeom prst="rect">
            <a:avLst/>
          </a:prstGeom>
          <a:noFill/>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052" name="WordArt 4"/>
          <p:cNvSpPr>
            <a:spLocks noChangeArrowheads="1" noChangeShapeType="1" noTextEdit="1"/>
          </p:cNvSpPr>
          <p:nvPr/>
        </p:nvSpPr>
        <p:spPr bwMode="auto">
          <a:xfrm>
            <a:off x="928662" y="1857364"/>
            <a:ext cx="7772400" cy="1514475"/>
          </a:xfrm>
          <a:prstGeom prst="rect">
            <a:avLst/>
          </a:prstGeom>
        </p:spPr>
        <p:txBody>
          <a:bodyPr wrap="none" fromWordArt="1">
            <a:prstTxWarp prst="textPlain">
              <a:avLst>
                <a:gd name="adj" fmla="val 50000"/>
              </a:avLst>
            </a:prstTxWarp>
          </a:bodyPr>
          <a:lstStyle/>
          <a:p>
            <a:pPr algn="ctr"/>
            <a:r>
              <a:rPr lang="ru-RU" sz="3600" kern="10" dirty="0" err="1">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SL_Times New Roman"/>
              </a:rPr>
              <a:t>Илфар</a:t>
            </a:r>
            <a:r>
              <a:rPr lang="ru-RU" sz="3600" kern="10" dirty="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SL_Times New Roman"/>
              </a:rPr>
              <a:t> </a:t>
            </a:r>
            <a:r>
              <a:rPr lang="ru-RU" sz="3600" kern="10" dirty="0" err="1">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SL_Times New Roman"/>
              </a:rPr>
              <a:t>Фаррахов</a:t>
            </a:r>
            <a:r>
              <a:rPr lang="ru-RU" sz="3600" kern="10" dirty="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SL_Times New Roman"/>
              </a:rPr>
              <a:t> </a:t>
            </a:r>
          </a:p>
        </p:txBody>
      </p:sp>
      <p:sp>
        <p:nvSpPr>
          <p:cNvPr id="2053" name="WordArt 5"/>
          <p:cNvSpPr>
            <a:spLocks noChangeArrowheads="1" noChangeShapeType="1" noTextEdit="1"/>
          </p:cNvSpPr>
          <p:nvPr/>
        </p:nvSpPr>
        <p:spPr bwMode="auto">
          <a:xfrm>
            <a:off x="1835150" y="3716338"/>
            <a:ext cx="5676900" cy="381000"/>
          </a:xfrm>
          <a:prstGeom prst="rect">
            <a:avLst/>
          </a:prstGeom>
        </p:spPr>
        <p:txBody>
          <a:bodyPr wrap="none" fromWordArt="1">
            <a:prstTxWarp prst="textPlain">
              <a:avLst>
                <a:gd name="adj" fmla="val 50000"/>
              </a:avLst>
            </a:prstTxWarp>
          </a:bodyPr>
          <a:lstStyle/>
          <a:p>
            <a:pPr algn="ctr"/>
            <a:r>
              <a:rPr lang="ru-RU" sz="3600" kern="10" dirty="0" err="1">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SL_Times New Roman"/>
              </a:rPr>
              <a:t>исемендәге</a:t>
            </a:r>
            <a:r>
              <a:rPr lang="ru-RU" sz="3600" kern="10" dirty="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SL_Times New Roman"/>
              </a:rPr>
              <a:t> </a:t>
            </a:r>
          </a:p>
        </p:txBody>
      </p:sp>
      <p:sp>
        <p:nvSpPr>
          <p:cNvPr id="2054" name="WordArt 6"/>
          <p:cNvSpPr>
            <a:spLocks noChangeArrowheads="1" noChangeShapeType="1" noTextEdit="1"/>
          </p:cNvSpPr>
          <p:nvPr/>
        </p:nvSpPr>
        <p:spPr bwMode="auto">
          <a:xfrm>
            <a:off x="1928794" y="4143380"/>
            <a:ext cx="5105400" cy="1066800"/>
          </a:xfrm>
          <a:prstGeom prst="rect">
            <a:avLst/>
          </a:prstGeom>
        </p:spPr>
        <p:txBody>
          <a:bodyPr wrap="none" fromWordArt="1">
            <a:prstTxWarp prst="textPlain">
              <a:avLst>
                <a:gd name="adj" fmla="val 50000"/>
              </a:avLst>
            </a:prstTxWarp>
          </a:bodyPr>
          <a:lstStyle/>
          <a:p>
            <a:pPr algn="ctr"/>
            <a:r>
              <a:rPr lang="ru-RU" sz="3600" kern="10" dirty="0" err="1">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Times New Roman"/>
                <a:cs typeface="Times New Roman"/>
              </a:rPr>
              <a:t>варислар</a:t>
            </a:r>
            <a:r>
              <a:rPr lang="ru-RU" sz="3600" kern="10" dirty="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Times New Roman"/>
                <a:cs typeface="Times New Roman"/>
              </a:rPr>
              <a:t> </a:t>
            </a:r>
            <a:r>
              <a:rPr lang="ru-RU" sz="3600" kern="10" dirty="0" err="1">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Times New Roman"/>
                <a:cs typeface="Times New Roman"/>
              </a:rPr>
              <a:t>берлеге</a:t>
            </a:r>
            <a:endParaRPr lang="ru-RU" sz="3600" kern="10" dirty="0">
              <a:ln w="12700">
                <a:solidFill>
                  <a:srgbClr val="3333CC"/>
                </a:solidFill>
                <a:round/>
                <a:headEnd type="none" w="sm" len="sm"/>
                <a:tailEnd type="none" w="sm" len="sm"/>
              </a:ln>
              <a:solidFill>
                <a:srgbClr val="B2B2B2">
                  <a:alpha val="50000"/>
                </a:srgbClr>
              </a:solidFill>
              <a:effectLst>
                <a:outerShdw dist="45791" dir="2021404" algn="ctr" rotWithShape="0">
                  <a:srgbClr val="9999FF"/>
                </a:outerShdw>
              </a:effectLst>
              <a:latin typeface="Times New Roman"/>
              <a:cs typeface="Times New Roman"/>
            </a:endParaRPr>
          </a:p>
        </p:txBody>
      </p:sp>
      <p:sp>
        <p:nvSpPr>
          <p:cNvPr id="2055" name="Text Box 7"/>
          <p:cNvSpPr txBox="1">
            <a:spLocks noChangeArrowheads="1"/>
          </p:cNvSpPr>
          <p:nvPr/>
        </p:nvSpPr>
        <p:spPr bwMode="auto">
          <a:xfrm>
            <a:off x="1042988" y="333375"/>
            <a:ext cx="7239000" cy="946150"/>
          </a:xfrm>
          <a:prstGeom prst="rect">
            <a:avLst/>
          </a:prstGeom>
          <a:noFill/>
          <a:ln w="9525">
            <a:noFill/>
            <a:miter lim="800000"/>
            <a:headEnd type="none" w="sm" len="sm"/>
            <a:tailEnd type="none" w="sm" len="sm"/>
          </a:ln>
          <a:effectLst/>
        </p:spPr>
        <p:txBody>
          <a:bodyPr>
            <a:spAutoFit/>
          </a:bodyPr>
          <a:lstStyle/>
          <a:p>
            <a:pPr algn="ctr">
              <a:spcBef>
                <a:spcPct val="50000"/>
              </a:spcBef>
            </a:pPr>
            <a:r>
              <a:rPr lang="tt-RU" sz="2800" dirty="0" smtClean="0">
                <a:latin typeface="Times New Roman" pitchFamily="18" charset="0"/>
                <a:cs typeface="Times New Roman" pitchFamily="18" charset="0"/>
              </a:rPr>
              <a:t>Мөслим  муниципаль  районы  </a:t>
            </a:r>
            <a:r>
              <a:rPr lang="tt-RU" sz="2800" dirty="0">
                <a:latin typeface="Times New Roman" pitchFamily="18" charset="0"/>
                <a:cs typeface="Times New Roman" pitchFamily="18" charset="0"/>
              </a:rPr>
              <a:t>Әмәкәй урта гомуми белем бирү мәктәбе</a:t>
            </a:r>
            <a:endParaRPr lang="ru-RU" sz="2800" dirty="0">
              <a:latin typeface="Times New Roman" pitchFamily="18" charset="0"/>
              <a:cs typeface="Times New Roman" pitchFamily="18" charset="0"/>
            </a:endParaRPr>
          </a:p>
        </p:txBody>
      </p:sp>
    </p:spTree>
  </p:cSld>
  <p:clrMapOvr>
    <a:masterClrMapping/>
  </p:clrMapOvr>
  <p:transition>
    <p:spli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2055">
                                            <p:txEl>
                                              <p:pRg st="0" end="0"/>
                                            </p:txEl>
                                          </p:spTgt>
                                        </p:tgtEl>
                                        <p:attrNameLst>
                                          <p:attrName>style.visibility</p:attrName>
                                        </p:attrNameLst>
                                      </p:cBhvr>
                                      <p:to>
                                        <p:strVal val="visible"/>
                                      </p:to>
                                    </p:set>
                                    <p:anim calcmode="discrete" valueType="clr">
                                      <p:cBhvr override="childStyle">
                                        <p:cTn id="7" dur="80"/>
                                        <p:tgtEl>
                                          <p:spTgt spid="205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05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2055">
                                            <p:txEl>
                                              <p:pRg st="0" end="0"/>
                                            </p:txEl>
                                          </p:spTgt>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052"/>
                                        </p:tgtEl>
                                        <p:attrNameLst>
                                          <p:attrName>style.visibility</p:attrName>
                                        </p:attrNameLst>
                                      </p:cBhvr>
                                      <p:to>
                                        <p:strVal val="visible"/>
                                      </p:to>
                                    </p:set>
                                    <p:animEffect transition="in" filter="blinds(horizontal)">
                                      <p:cBhvr>
                                        <p:cTn id="14" dur="500"/>
                                        <p:tgtEl>
                                          <p:spTgt spid="2052"/>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2053"/>
                                        </p:tgtEl>
                                        <p:attrNameLst>
                                          <p:attrName>style.visibility</p:attrName>
                                        </p:attrNameLst>
                                      </p:cBhvr>
                                      <p:to>
                                        <p:strVal val="visible"/>
                                      </p:to>
                                    </p:set>
                                    <p:anim calcmode="discrete" valueType="clr">
                                      <p:cBhvr override="childStyle">
                                        <p:cTn id="19" dur="80"/>
                                        <p:tgtEl>
                                          <p:spTgt spid="2053"/>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2053"/>
                                        </p:tgtEl>
                                        <p:attrNameLst>
                                          <p:attrName>fillcolor</p:attrName>
                                        </p:attrNameLst>
                                      </p:cBhvr>
                                      <p:tavLst>
                                        <p:tav tm="0">
                                          <p:val>
                                            <p:clrVal>
                                              <a:schemeClr val="accent2"/>
                                            </p:clrVal>
                                          </p:val>
                                        </p:tav>
                                        <p:tav tm="50000">
                                          <p:val>
                                            <p:clrVal>
                                              <a:schemeClr val="hlink"/>
                                            </p:clrVal>
                                          </p:val>
                                        </p:tav>
                                      </p:tavLst>
                                    </p:anim>
                                    <p:set>
                                      <p:cBhvr>
                                        <p:cTn id="21" dur="80"/>
                                        <p:tgtEl>
                                          <p:spTgt spid="2053"/>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2054"/>
                                        </p:tgtEl>
                                        <p:attrNameLst>
                                          <p:attrName>style.visibility</p:attrName>
                                        </p:attrNameLst>
                                      </p:cBhvr>
                                      <p:to>
                                        <p:strVal val="visible"/>
                                      </p:to>
                                    </p:set>
                                    <p:anim calcmode="discrete" valueType="clr">
                                      <p:cBhvr override="childStyle">
                                        <p:cTn id="26" dur="80"/>
                                        <p:tgtEl>
                                          <p:spTgt spid="2054"/>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2054"/>
                                        </p:tgtEl>
                                        <p:attrNameLst>
                                          <p:attrName>fillcolor</p:attrName>
                                        </p:attrNameLst>
                                      </p:cBhvr>
                                      <p:tavLst>
                                        <p:tav tm="0">
                                          <p:val>
                                            <p:clrVal>
                                              <a:schemeClr val="accent2"/>
                                            </p:clrVal>
                                          </p:val>
                                        </p:tav>
                                        <p:tav tm="50000">
                                          <p:val>
                                            <p:clrVal>
                                              <a:schemeClr val="hlink"/>
                                            </p:clrVal>
                                          </p:val>
                                        </p:tav>
                                      </p:tavLst>
                                    </p:anim>
                                    <p:set>
                                      <p:cBhvr>
                                        <p:cTn id="28" dur="80"/>
                                        <p:tgtEl>
                                          <p:spTgt spid="205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P spid="2053" grpId="0"/>
      <p:bldP spid="205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69636" name="WordArt 4"/>
          <p:cNvSpPr>
            <a:spLocks noChangeArrowheads="1" noChangeShapeType="1" noTextEdit="1"/>
          </p:cNvSpPr>
          <p:nvPr/>
        </p:nvSpPr>
        <p:spPr bwMode="auto">
          <a:xfrm>
            <a:off x="827088" y="260350"/>
            <a:ext cx="7345362" cy="4608513"/>
          </a:xfrm>
          <a:prstGeom prst="rect">
            <a:avLst/>
          </a:prstGeom>
        </p:spPr>
        <p:txBody>
          <a:bodyPr wrap="none" fromWordArt="1">
            <a:prstTxWarp prst="textPlain">
              <a:avLst>
                <a:gd name="adj" fmla="val 51346"/>
              </a:avLst>
            </a:prstTxWarp>
          </a:bodyPr>
          <a:lstStyle/>
          <a:p>
            <a:pPr algn="ctr"/>
            <a:r>
              <a:rPr lang="ru-RU" sz="3600" b="1" kern="10" dirty="0" err="1">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Дружинаның оешкан</a:t>
            </a:r>
            <a:r>
              <a:rPr lang="ru-RU" sz="3600" b="1"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елы-1990</a:t>
            </a:r>
          </a:p>
          <a:p>
            <a:pPr algn="ctr"/>
            <a:r>
              <a:rPr lang="ru-RU" sz="3600" b="1" kern="10" dirty="0" err="1"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Мәктәптә  </a:t>
            </a:r>
            <a:r>
              <a:rPr lang="ru-RU" sz="3600" b="1" kern="10" dirty="0" err="1">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барлыгы</a:t>
            </a:r>
            <a:r>
              <a:rPr lang="ru-RU" sz="3600" b="1"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a:t>
            </a:r>
            <a:r>
              <a:rPr lang="ru-RU" sz="36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71  </a:t>
            </a:r>
            <a:r>
              <a:rPr lang="ru-RU" sz="3600" b="1" kern="10" dirty="0" err="1">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укучы</a:t>
            </a:r>
            <a:endParaRPr lang="ru-RU" sz="3600" b="1"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endParaRPr>
          </a:p>
          <a:p>
            <a:pPr algn="ctr"/>
            <a:r>
              <a:rPr lang="ru-RU" sz="3600" b="1" kern="10" dirty="0" err="1">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Варислар</a:t>
            </a:r>
            <a:r>
              <a:rPr lang="ru-RU" sz="3600" b="1"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a:t>
            </a:r>
            <a:r>
              <a:rPr lang="ru-RU" sz="3600" b="1" kern="10" dirty="0" err="1">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берлеге</a:t>
            </a:r>
            <a:r>
              <a:rPr lang="ru-RU" sz="3600" b="1"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a:t>
            </a:r>
            <a:r>
              <a:rPr lang="ru-RU" sz="36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членнары-57</a:t>
            </a:r>
            <a:endParaRPr lang="ru-RU" sz="3600" b="1"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endParaRPr>
          </a:p>
          <a:p>
            <a:pPr algn="ctr"/>
            <a:r>
              <a:rPr lang="ru-RU" sz="3600" b="1" kern="1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Варислар-30</a:t>
            </a:r>
            <a:endParaRPr lang="ru-RU" sz="3600" b="1"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endParaRPr>
          </a:p>
          <a:p>
            <a:pPr algn="ctr"/>
            <a:r>
              <a:rPr lang="ru-RU" sz="3600" b="1" kern="10" dirty="0" err="1"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Эзтабарлар</a:t>
            </a:r>
            <a:r>
              <a:rPr lang="ru-RU" sz="3600" b="1"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- 27</a:t>
            </a:r>
            <a:endParaRPr lang="ru-RU" sz="3600" b="1"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endParaRPr>
          </a:p>
        </p:txBody>
      </p:sp>
      <p:sp>
        <p:nvSpPr>
          <p:cNvPr id="69637" name="WordArt 5"/>
          <p:cNvSpPr>
            <a:spLocks noChangeArrowheads="1" noChangeShapeType="1" noTextEdit="1"/>
          </p:cNvSpPr>
          <p:nvPr/>
        </p:nvSpPr>
        <p:spPr bwMode="auto">
          <a:xfrm>
            <a:off x="3132138" y="5084763"/>
            <a:ext cx="2838450" cy="504825"/>
          </a:xfrm>
          <a:prstGeom prst="rect">
            <a:avLst/>
          </a:prstGeom>
        </p:spPr>
        <p:txBody>
          <a:bodyPr wrap="none" fromWordArt="1">
            <a:prstTxWarp prst="textPlain">
              <a:avLst>
                <a:gd name="adj" fmla="val 50000"/>
              </a:avLst>
            </a:prstTxWarp>
          </a:bodyPr>
          <a:lstStyle/>
          <a:p>
            <a:pPr algn="ctr"/>
            <a:endParaRPr lang="ru-RU" sz="3600"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Impact"/>
            </a:endParaRPr>
          </a:p>
        </p:txBody>
      </p:sp>
      <p:sp>
        <p:nvSpPr>
          <p:cNvPr id="69639" name="WordArt 7"/>
          <p:cNvSpPr>
            <a:spLocks noChangeArrowheads="1" noChangeShapeType="1" noTextEdit="1"/>
          </p:cNvSpPr>
          <p:nvPr/>
        </p:nvSpPr>
        <p:spPr bwMode="auto">
          <a:xfrm>
            <a:off x="1763713" y="5734050"/>
            <a:ext cx="5616575" cy="647700"/>
          </a:xfrm>
          <a:prstGeom prst="rect">
            <a:avLst/>
          </a:prstGeom>
        </p:spPr>
        <p:txBody>
          <a:bodyPr wrap="none" fromWordArt="1">
            <a:prstTxWarp prst="textPlain">
              <a:avLst>
                <a:gd name="adj" fmla="val 50000"/>
              </a:avLst>
            </a:prstTxWarp>
          </a:bodyPr>
          <a:lstStyle/>
          <a:p>
            <a:pPr algn="ctr"/>
            <a:r>
              <a:rPr lang="ru-RU" sz="3600" kern="10" dirty="0" smtClean="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rPr>
              <a:t>.</a:t>
            </a:r>
            <a:endParaRPr lang="ru-RU" sz="3600" kern="10" dirty="0">
              <a:ln w="19050">
                <a:solidFill>
                  <a:srgbClr val="99CCFF"/>
                </a:solidFill>
                <a:round/>
                <a:headEnd type="none" w="sm" len="sm"/>
                <a:tailEnd type="none" w="sm" len="sm"/>
              </a:ln>
              <a:solidFill>
                <a:srgbClr val="0066CC"/>
              </a:solidFill>
              <a:effectLst>
                <a:outerShdw dist="35921" dir="2700000" algn="ctr" rotWithShape="0">
                  <a:srgbClr val="990000"/>
                </a:outerShdw>
              </a:effectLst>
              <a:latin typeface="Times New Roman"/>
              <a:cs typeface="Times New Roman"/>
            </a:endParaRPr>
          </a:p>
        </p:txBody>
      </p:sp>
    </p:spTree>
  </p:cSld>
  <p:clrMapOvr>
    <a:masterClrMapping/>
  </p:clrMapOvr>
  <p:transition>
    <p:whee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pic>
        <p:nvPicPr>
          <p:cNvPr id="61449" name="Picture 9" descr="пионер"/>
          <p:cNvPicPr>
            <a:picLocks noChangeAspect="1" noChangeArrowheads="1"/>
          </p:cNvPicPr>
          <p:nvPr/>
        </p:nvPicPr>
        <p:blipFill>
          <a:blip r:embed="rId2" cstate="print"/>
          <a:srcRect/>
          <a:stretch>
            <a:fillRect/>
          </a:stretch>
        </p:blipFill>
        <p:spPr bwMode="auto">
          <a:xfrm>
            <a:off x="0" y="0"/>
            <a:ext cx="8937625" cy="5445125"/>
          </a:xfrm>
          <a:prstGeom prst="rect">
            <a:avLst/>
          </a:prstGeom>
          <a:noFill/>
        </p:spPr>
      </p:pic>
      <p:sp>
        <p:nvSpPr>
          <p:cNvPr id="61448" name="Text Box 8"/>
          <p:cNvSpPr txBox="1">
            <a:spLocks noChangeArrowheads="1"/>
          </p:cNvSpPr>
          <p:nvPr/>
        </p:nvSpPr>
        <p:spPr bwMode="auto">
          <a:xfrm>
            <a:off x="611188" y="3501009"/>
            <a:ext cx="8172450" cy="3139321"/>
          </a:xfrm>
          <a:prstGeom prst="rect">
            <a:avLst/>
          </a:prstGeom>
          <a:solidFill>
            <a:srgbClr val="D0D0D2"/>
          </a:solidFill>
          <a:ln w="9525">
            <a:noFill/>
            <a:miter lim="800000"/>
            <a:headEnd type="none" w="sm" len="sm"/>
            <a:tailEnd type="none" w="sm" len="sm"/>
          </a:ln>
          <a:effectLst/>
        </p:spPr>
        <p:txBody>
          <a:bodyPr wrap="square">
            <a:spAutoFit/>
          </a:bodyPr>
          <a:lstStyle/>
          <a:p>
            <a:pPr>
              <a:spcBef>
                <a:spcPct val="50000"/>
              </a:spcBef>
            </a:pPr>
            <a:r>
              <a:rPr lang="tt-RU" dirty="0">
                <a:solidFill>
                  <a:srgbClr val="1506DC"/>
                </a:solidFill>
                <a:latin typeface="Times New Roman" pitchFamily="18" charset="0"/>
                <a:cs typeface="Times New Roman" pitchFamily="18" charset="0"/>
              </a:rPr>
              <a:t>Фаррахов Илфар Рәмзи улы 1960 нчы елның 30 нчы августында Мөслим районы Әмәкәй авылында </a:t>
            </a:r>
            <a:r>
              <a:rPr lang="tt-RU" dirty="0" smtClean="0">
                <a:solidFill>
                  <a:srgbClr val="1506DC"/>
                </a:solidFill>
                <a:latin typeface="Times New Roman" pitchFamily="18" charset="0"/>
                <a:cs typeface="Times New Roman" pitchFamily="18" charset="0"/>
              </a:rPr>
              <a:t>колхозчы гаиләсендә </a:t>
            </a:r>
            <a:r>
              <a:rPr lang="tt-RU" dirty="0">
                <a:solidFill>
                  <a:srgbClr val="1506DC"/>
                </a:solidFill>
                <a:latin typeface="Times New Roman" pitchFamily="18" charset="0"/>
                <a:cs typeface="Times New Roman" pitchFamily="18" charset="0"/>
              </a:rPr>
              <a:t>туган. 1967 нче елда Әмәкәй сигезьеллык мәктәбенә укырга керә.1969 нчы елда пионер, 1974 нче елда комсомол сафына кабул ителә.Илфар </a:t>
            </a:r>
            <a:r>
              <a:rPr lang="tt-RU" dirty="0" smtClean="0">
                <a:solidFill>
                  <a:srgbClr val="1506DC"/>
                </a:solidFill>
                <a:latin typeface="Times New Roman" pitchFamily="18" charset="0"/>
                <a:cs typeface="Times New Roman" pitchFamily="18" charset="0"/>
              </a:rPr>
              <a:t>үзенең тыйнаклыгы,әдәплелеге</a:t>
            </a:r>
            <a:r>
              <a:rPr lang="tt-RU" dirty="0">
                <a:solidFill>
                  <a:srgbClr val="1506DC"/>
                </a:solidFill>
                <a:latin typeface="Times New Roman" pitchFamily="18" charset="0"/>
                <a:cs typeface="Times New Roman" pitchFamily="18" charset="0"/>
              </a:rPr>
              <a:t>, иптәшләренә ярдәмчел булуы, зурларга игътибарлылыгы белән аерылып тора, яхшы укый.Әмәкәй сигезьеллык мәктәбен тәмамлап, Әлмәт төзелеш техникумына укырга керә һәм яхшы билгеләренә генә тәмамлый.Диплом аласы көнне Совет Армиясе сафларына алына.Хезмәткә алынгач, Термез шәһәрендә, аннан соң Әфганстанда хезмәт итә.Отделение </a:t>
            </a:r>
            <a:r>
              <a:rPr lang="tt-RU" dirty="0" smtClean="0">
                <a:solidFill>
                  <a:srgbClr val="1506DC"/>
                </a:solidFill>
                <a:latin typeface="Times New Roman" pitchFamily="18" charset="0"/>
                <a:cs typeface="Times New Roman" pitchFamily="18" charset="0"/>
              </a:rPr>
              <a:t>командиры  Илфар </a:t>
            </a:r>
            <a:r>
              <a:rPr lang="tt-RU" dirty="0">
                <a:solidFill>
                  <a:srgbClr val="1506DC"/>
                </a:solidFill>
                <a:latin typeface="Times New Roman" pitchFamily="18" charset="0"/>
                <a:cs typeface="Times New Roman" pitchFamily="18" charset="0"/>
              </a:rPr>
              <a:t>Рәмзи улы Фаррахов  1980 нче елда Әфганстанда интернациональ бурычын үтәгәндә һәлак була.1981 нче елда, үлгәннән </a:t>
            </a:r>
            <a:r>
              <a:rPr lang="tt-RU" dirty="0" smtClean="0">
                <a:solidFill>
                  <a:srgbClr val="1506DC"/>
                </a:solidFill>
                <a:latin typeface="Times New Roman" pitchFamily="18" charset="0"/>
                <a:cs typeface="Times New Roman" pitchFamily="18" charset="0"/>
              </a:rPr>
              <a:t>соң,  </a:t>
            </a:r>
            <a:r>
              <a:rPr lang="tt-RU" dirty="0">
                <a:solidFill>
                  <a:srgbClr val="1506DC"/>
                </a:solidFill>
                <a:latin typeface="Times New Roman" pitchFamily="18" charset="0"/>
                <a:cs typeface="Times New Roman" pitchFamily="18" charset="0"/>
              </a:rPr>
              <a:t>Кызыл Йолдыз ордены белән бүләкләнә</a:t>
            </a:r>
            <a:r>
              <a:rPr lang="tt-RU" sz="1600" dirty="0">
                <a:solidFill>
                  <a:srgbClr val="1506DC"/>
                </a:solidFill>
                <a:latin typeface="SL_Times New Roman" pitchFamily="18" charset="0"/>
              </a:rPr>
              <a:t>. </a:t>
            </a:r>
            <a:endParaRPr lang="ru-RU" sz="1600" dirty="0">
              <a:solidFill>
                <a:srgbClr val="1506DC"/>
              </a:solidFill>
              <a:latin typeface="SL_Times New Roman" pitchFamily="18" charset="0"/>
            </a:endParaRPr>
          </a:p>
        </p:txBody>
      </p:sp>
    </p:spTree>
  </p:cSld>
  <p:clrMapOvr>
    <a:masterClrMapping/>
  </p:clrMapOvr>
  <p:transition spd="slow">
    <p:wheel spokes="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6" descr="пионер1"/>
          <p:cNvPicPr>
            <a:picLocks noGrp="1" noChangeAspect="1" noChangeArrowheads="1"/>
          </p:cNvPicPr>
          <p:nvPr>
            <p:ph idx="1"/>
          </p:nvPr>
        </p:nvPicPr>
        <p:blipFill>
          <a:blip r:embed="rId2" cstate="print"/>
          <a:srcRect/>
          <a:stretch>
            <a:fillRect/>
          </a:stretch>
        </p:blipFill>
        <p:spPr bwMode="auto">
          <a:xfrm>
            <a:off x="0" y="404665"/>
            <a:ext cx="9144000" cy="6453336"/>
          </a:xfrm>
          <a:prstGeom prst="rect">
            <a:avLst/>
          </a:prstGeom>
          <a:noFill/>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928694"/>
          </a:xfrm>
        </p:spPr>
        <p:txBody>
          <a:bodyPr>
            <a:normAutofit/>
          </a:bodyPr>
          <a:lstStyle/>
          <a:p>
            <a:pPr algn="ctr"/>
            <a:r>
              <a:rPr lang="tt-RU" b="1" dirty="0" smtClean="0">
                <a:solidFill>
                  <a:schemeClr val="accent1">
                    <a:lumMod val="40000"/>
                    <a:lumOff val="60000"/>
                  </a:schemeClr>
                </a:solidFill>
                <a:latin typeface="+mn-lt"/>
              </a:rPr>
              <a:t>Без - варислар</a:t>
            </a:r>
            <a:endParaRPr lang="ru-RU" b="1" dirty="0">
              <a:solidFill>
                <a:schemeClr val="accent1">
                  <a:lumMod val="40000"/>
                  <a:lumOff val="60000"/>
                </a:schemeClr>
              </a:solidFill>
              <a:latin typeface="+mn-lt"/>
            </a:endParaRPr>
          </a:p>
        </p:txBody>
      </p:sp>
      <p:sp>
        <p:nvSpPr>
          <p:cNvPr id="3" name="Содержимое 2"/>
          <p:cNvSpPr>
            <a:spLocks noGrp="1"/>
          </p:cNvSpPr>
          <p:nvPr>
            <p:ph idx="1"/>
          </p:nvPr>
        </p:nvSpPr>
        <p:spPr/>
        <p:txBody>
          <a:bodyPr/>
          <a:lstStyle/>
          <a:p>
            <a:endParaRPr lang="ru-RU" dirty="0"/>
          </a:p>
        </p:txBody>
      </p:sp>
      <p:pic>
        <p:nvPicPr>
          <p:cNvPr id="27652" name="Picture 4" descr="C:\Users\admin\Desktop\SAM_0453.JPG"/>
          <p:cNvPicPr>
            <a:picLocks noChangeAspect="1" noChangeArrowheads="1"/>
          </p:cNvPicPr>
          <p:nvPr/>
        </p:nvPicPr>
        <p:blipFill>
          <a:blip r:embed="rId2" cstate="print"/>
          <a:srcRect/>
          <a:stretch>
            <a:fillRect/>
          </a:stretch>
        </p:blipFill>
        <p:spPr bwMode="auto">
          <a:xfrm>
            <a:off x="1928794" y="4071942"/>
            <a:ext cx="3017812" cy="2448945"/>
          </a:xfrm>
          <a:prstGeom prst="rect">
            <a:avLst/>
          </a:prstGeom>
          <a:noFill/>
        </p:spPr>
      </p:pic>
      <p:pic>
        <p:nvPicPr>
          <p:cNvPr id="27653" name="Picture 5" descr="C:\Users\admin\Desktop\SAM_0435.JPG"/>
          <p:cNvPicPr>
            <a:picLocks noChangeAspect="1" noChangeArrowheads="1"/>
          </p:cNvPicPr>
          <p:nvPr/>
        </p:nvPicPr>
        <p:blipFill>
          <a:blip r:embed="rId3" cstate="print"/>
          <a:srcRect/>
          <a:stretch>
            <a:fillRect/>
          </a:stretch>
        </p:blipFill>
        <p:spPr bwMode="auto">
          <a:xfrm>
            <a:off x="5715008" y="4071942"/>
            <a:ext cx="3238523" cy="2428892"/>
          </a:xfrm>
          <a:prstGeom prst="rect">
            <a:avLst/>
          </a:prstGeom>
          <a:noFill/>
        </p:spPr>
      </p:pic>
      <p:pic>
        <p:nvPicPr>
          <p:cNvPr id="27654" name="Picture 6" descr="C:\Users\admin\Desktop\SAM_6480.JPG"/>
          <p:cNvPicPr>
            <a:picLocks noChangeAspect="1" noChangeArrowheads="1"/>
          </p:cNvPicPr>
          <p:nvPr/>
        </p:nvPicPr>
        <p:blipFill>
          <a:blip r:embed="rId4" cstate="print"/>
          <a:srcRect/>
          <a:stretch>
            <a:fillRect/>
          </a:stretch>
        </p:blipFill>
        <p:spPr bwMode="auto">
          <a:xfrm>
            <a:off x="4429124" y="1535894"/>
            <a:ext cx="3143272" cy="2357454"/>
          </a:xfrm>
          <a:prstGeom prst="rect">
            <a:avLst/>
          </a:prstGeom>
          <a:noFill/>
        </p:spPr>
      </p:pic>
      <p:pic>
        <p:nvPicPr>
          <p:cNvPr id="27655" name="Picture 7" descr="C:\Users\admin\Desktop\SAM_6478.JPG"/>
          <p:cNvPicPr>
            <a:picLocks noChangeAspect="1" noChangeArrowheads="1"/>
          </p:cNvPicPr>
          <p:nvPr/>
        </p:nvPicPr>
        <p:blipFill>
          <a:blip r:embed="rId5" cstate="print"/>
          <a:srcRect/>
          <a:stretch>
            <a:fillRect/>
          </a:stretch>
        </p:blipFill>
        <p:spPr bwMode="auto">
          <a:xfrm>
            <a:off x="714348" y="1500174"/>
            <a:ext cx="3238523" cy="242889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nodeType="clickEffect">
                                  <p:stCondLst>
                                    <p:cond delay="0"/>
                                  </p:stCondLst>
                                  <p:childTnLst>
                                    <p:set>
                                      <p:cBhvr>
                                        <p:cTn id="13" dur="1" fill="hold">
                                          <p:stCondLst>
                                            <p:cond delay="0"/>
                                          </p:stCondLst>
                                        </p:cTn>
                                        <p:tgtEl>
                                          <p:spTgt spid="27655"/>
                                        </p:tgtEl>
                                        <p:attrNameLst>
                                          <p:attrName>style.visibility</p:attrName>
                                        </p:attrNameLst>
                                      </p:cBhvr>
                                      <p:to>
                                        <p:strVal val="visible"/>
                                      </p:to>
                                    </p:set>
                                    <p:animScale>
                                      <p:cBhvr>
                                        <p:cTn id="14" dur="1000" decel="50000" fill="hold">
                                          <p:stCondLst>
                                            <p:cond delay="0"/>
                                          </p:stCondLst>
                                        </p:cTn>
                                        <p:tgtEl>
                                          <p:spTgt spid="276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27655"/>
                                        </p:tgtEl>
                                        <p:attrNameLst>
                                          <p:attrName>ppt_x</p:attrName>
                                          <p:attrName>ppt_y</p:attrName>
                                        </p:attrNameLst>
                                      </p:cBhvr>
                                    </p:animMotion>
                                    <p:animEffect transition="in" filter="fade">
                                      <p:cBhvr>
                                        <p:cTn id="16" dur="1000"/>
                                        <p:tgtEl>
                                          <p:spTgt spid="27655"/>
                                        </p:tgtEl>
                                      </p:cBhvr>
                                    </p:animEffect>
                                  </p:childTnLst>
                                </p:cTn>
                              </p:par>
                            </p:childTnLst>
                          </p:cTn>
                        </p:par>
                      </p:childTnLst>
                    </p:cTn>
                  </p:par>
                  <p:par>
                    <p:cTn id="17" fill="hold">
                      <p:stCondLst>
                        <p:cond delay="indefinite"/>
                      </p:stCondLst>
                      <p:childTnLst>
                        <p:par>
                          <p:cTn id="18" fill="hold">
                            <p:stCondLst>
                              <p:cond delay="0"/>
                            </p:stCondLst>
                            <p:childTnLst>
                              <p:par>
                                <p:cTn id="19" presetID="52" presetClass="entr" presetSubtype="0" fill="hold" nodeType="clickEffect">
                                  <p:stCondLst>
                                    <p:cond delay="0"/>
                                  </p:stCondLst>
                                  <p:childTnLst>
                                    <p:set>
                                      <p:cBhvr>
                                        <p:cTn id="20" dur="1" fill="hold">
                                          <p:stCondLst>
                                            <p:cond delay="0"/>
                                          </p:stCondLst>
                                        </p:cTn>
                                        <p:tgtEl>
                                          <p:spTgt spid="27654"/>
                                        </p:tgtEl>
                                        <p:attrNameLst>
                                          <p:attrName>style.visibility</p:attrName>
                                        </p:attrNameLst>
                                      </p:cBhvr>
                                      <p:to>
                                        <p:strVal val="visible"/>
                                      </p:to>
                                    </p:set>
                                    <p:animScale>
                                      <p:cBhvr>
                                        <p:cTn id="21" dur="1000" decel="50000" fill="hold">
                                          <p:stCondLst>
                                            <p:cond delay="0"/>
                                          </p:stCondLst>
                                        </p:cTn>
                                        <p:tgtEl>
                                          <p:spTgt spid="276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27654"/>
                                        </p:tgtEl>
                                        <p:attrNameLst>
                                          <p:attrName>ppt_x</p:attrName>
                                          <p:attrName>ppt_y</p:attrName>
                                        </p:attrNameLst>
                                      </p:cBhvr>
                                    </p:animMotion>
                                    <p:animEffect transition="in" filter="fade">
                                      <p:cBhvr>
                                        <p:cTn id="23" dur="1000"/>
                                        <p:tgtEl>
                                          <p:spTgt spid="27654"/>
                                        </p:tgtEl>
                                      </p:cBhvr>
                                    </p:animEffect>
                                  </p:childTnLst>
                                </p:cTn>
                              </p:par>
                            </p:childTnLst>
                          </p:cTn>
                        </p:par>
                      </p:childTnLst>
                    </p:cTn>
                  </p:par>
                  <p:par>
                    <p:cTn id="24" fill="hold">
                      <p:stCondLst>
                        <p:cond delay="indefinite"/>
                      </p:stCondLst>
                      <p:childTnLst>
                        <p:par>
                          <p:cTn id="25" fill="hold">
                            <p:stCondLst>
                              <p:cond delay="0"/>
                            </p:stCondLst>
                            <p:childTnLst>
                              <p:par>
                                <p:cTn id="26" presetID="15" presetClass="entr" presetSubtype="0" fill="hold" nodeType="clickEffect">
                                  <p:stCondLst>
                                    <p:cond delay="0"/>
                                  </p:stCondLst>
                                  <p:childTnLst>
                                    <p:set>
                                      <p:cBhvr>
                                        <p:cTn id="27" dur="1" fill="hold">
                                          <p:stCondLst>
                                            <p:cond delay="0"/>
                                          </p:stCondLst>
                                        </p:cTn>
                                        <p:tgtEl>
                                          <p:spTgt spid="27652"/>
                                        </p:tgtEl>
                                        <p:attrNameLst>
                                          <p:attrName>style.visibility</p:attrName>
                                        </p:attrNameLst>
                                      </p:cBhvr>
                                      <p:to>
                                        <p:strVal val="visible"/>
                                      </p:to>
                                    </p:set>
                                    <p:anim calcmode="lin" valueType="num">
                                      <p:cBhvr>
                                        <p:cTn id="28" dur="1000" fill="hold"/>
                                        <p:tgtEl>
                                          <p:spTgt spid="27652"/>
                                        </p:tgtEl>
                                        <p:attrNameLst>
                                          <p:attrName>ppt_w</p:attrName>
                                        </p:attrNameLst>
                                      </p:cBhvr>
                                      <p:tavLst>
                                        <p:tav tm="0">
                                          <p:val>
                                            <p:fltVal val="0"/>
                                          </p:val>
                                        </p:tav>
                                        <p:tav tm="100000">
                                          <p:val>
                                            <p:strVal val="#ppt_w"/>
                                          </p:val>
                                        </p:tav>
                                      </p:tavLst>
                                    </p:anim>
                                    <p:anim calcmode="lin" valueType="num">
                                      <p:cBhvr>
                                        <p:cTn id="29" dur="1000" fill="hold"/>
                                        <p:tgtEl>
                                          <p:spTgt spid="27652"/>
                                        </p:tgtEl>
                                        <p:attrNameLst>
                                          <p:attrName>ppt_h</p:attrName>
                                        </p:attrNameLst>
                                      </p:cBhvr>
                                      <p:tavLst>
                                        <p:tav tm="0">
                                          <p:val>
                                            <p:fltVal val="0"/>
                                          </p:val>
                                        </p:tav>
                                        <p:tav tm="100000">
                                          <p:val>
                                            <p:strVal val="#ppt_h"/>
                                          </p:val>
                                        </p:tav>
                                      </p:tavLst>
                                    </p:anim>
                                    <p:anim calcmode="lin" valueType="num">
                                      <p:cBhvr>
                                        <p:cTn id="30" dur="1000" fill="hold"/>
                                        <p:tgtEl>
                                          <p:spTgt spid="27652"/>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2765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2" fill="hold">
                      <p:stCondLst>
                        <p:cond delay="indefinite"/>
                      </p:stCondLst>
                      <p:childTnLst>
                        <p:par>
                          <p:cTn id="33" fill="hold">
                            <p:stCondLst>
                              <p:cond delay="0"/>
                            </p:stCondLst>
                            <p:childTnLst>
                              <p:par>
                                <p:cTn id="34" presetID="15" presetClass="entr" presetSubtype="0" fill="hold" nodeType="clickEffect">
                                  <p:stCondLst>
                                    <p:cond delay="0"/>
                                  </p:stCondLst>
                                  <p:childTnLst>
                                    <p:set>
                                      <p:cBhvr>
                                        <p:cTn id="35" dur="1" fill="hold">
                                          <p:stCondLst>
                                            <p:cond delay="0"/>
                                          </p:stCondLst>
                                        </p:cTn>
                                        <p:tgtEl>
                                          <p:spTgt spid="27653"/>
                                        </p:tgtEl>
                                        <p:attrNameLst>
                                          <p:attrName>style.visibility</p:attrName>
                                        </p:attrNameLst>
                                      </p:cBhvr>
                                      <p:to>
                                        <p:strVal val="visible"/>
                                      </p:to>
                                    </p:set>
                                    <p:anim calcmode="lin" valueType="num">
                                      <p:cBhvr>
                                        <p:cTn id="36" dur="1000" fill="hold"/>
                                        <p:tgtEl>
                                          <p:spTgt spid="27653"/>
                                        </p:tgtEl>
                                        <p:attrNameLst>
                                          <p:attrName>ppt_w</p:attrName>
                                        </p:attrNameLst>
                                      </p:cBhvr>
                                      <p:tavLst>
                                        <p:tav tm="0">
                                          <p:val>
                                            <p:fltVal val="0"/>
                                          </p:val>
                                        </p:tav>
                                        <p:tav tm="100000">
                                          <p:val>
                                            <p:strVal val="#ppt_w"/>
                                          </p:val>
                                        </p:tav>
                                      </p:tavLst>
                                    </p:anim>
                                    <p:anim calcmode="lin" valueType="num">
                                      <p:cBhvr>
                                        <p:cTn id="37" dur="1000" fill="hold"/>
                                        <p:tgtEl>
                                          <p:spTgt spid="27653"/>
                                        </p:tgtEl>
                                        <p:attrNameLst>
                                          <p:attrName>ppt_h</p:attrName>
                                        </p:attrNameLst>
                                      </p:cBhvr>
                                      <p:tavLst>
                                        <p:tav tm="0">
                                          <p:val>
                                            <p:fltVal val="0"/>
                                          </p:val>
                                        </p:tav>
                                        <p:tav tm="100000">
                                          <p:val>
                                            <p:strVal val="#ppt_h"/>
                                          </p:val>
                                        </p:tav>
                                      </p:tavLst>
                                    </p:anim>
                                    <p:anim calcmode="lin" valueType="num">
                                      <p:cBhvr>
                                        <p:cTn id="38" dur="1000" fill="hold"/>
                                        <p:tgtEl>
                                          <p:spTgt spid="27653"/>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2765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428604"/>
            <a:ext cx="8229600" cy="714380"/>
          </a:xfrm>
        </p:spPr>
        <p:txBody>
          <a:bodyPr>
            <a:normAutofit fontScale="90000"/>
          </a:bodyPr>
          <a:lstStyle/>
          <a:p>
            <a:pPr algn="ctr"/>
            <a:r>
              <a:rPr lang="tt-RU" dirty="0" smtClean="0">
                <a:solidFill>
                  <a:schemeClr val="accent1">
                    <a:lumMod val="40000"/>
                    <a:lumOff val="60000"/>
                  </a:schemeClr>
                </a:solidFill>
                <a:latin typeface="+mn-lt"/>
              </a:rPr>
              <a:t>Варислар берлеге</a:t>
            </a:r>
            <a:endParaRPr lang="ru-RU" dirty="0">
              <a:solidFill>
                <a:schemeClr val="accent1">
                  <a:lumMod val="40000"/>
                  <a:lumOff val="60000"/>
                </a:schemeClr>
              </a:solidFill>
              <a:latin typeface="+mn-lt"/>
            </a:endParaRPr>
          </a:p>
        </p:txBody>
      </p:sp>
      <p:sp>
        <p:nvSpPr>
          <p:cNvPr id="4" name="AutoShape 4"/>
          <p:cNvSpPr>
            <a:spLocks noGrp="1" noChangeArrowheads="1"/>
          </p:cNvSpPr>
          <p:nvPr>
            <p:ph idx="1"/>
          </p:nvPr>
        </p:nvSpPr>
        <p:spPr bwMode="auto">
          <a:prstGeom prst="star5">
            <a:avLst/>
          </a:prstGeom>
          <a:gradFill rotWithShape="0">
            <a:gsLst>
              <a:gs pos="0">
                <a:srgbClr val="D35C3B"/>
              </a:gs>
              <a:gs pos="100000">
                <a:srgbClr val="D35C3B">
                  <a:gamma/>
                  <a:shade val="46275"/>
                  <a:invGamma/>
                </a:srgbClr>
              </a:gs>
            </a:gsLst>
            <a:lin ang="5400000" scaled="1"/>
          </a:gradFill>
          <a:ln w="9525">
            <a:solidFill>
              <a:schemeClr val="tx1"/>
            </a:solidFill>
            <a:miter lim="800000"/>
            <a:headEnd type="none" w="sm" len="sm"/>
            <a:tailEnd type="none" w="sm" len="sm"/>
          </a:ln>
          <a:effectLst/>
        </p:spPr>
        <p:txBody>
          <a:bodyPr wrap="none" anchor="ctr"/>
          <a:lstStyle/>
          <a:p>
            <a:pPr marL="0" lvl="0" indent="0" fontAlgn="base">
              <a:spcBef>
                <a:spcPct val="0"/>
              </a:spcBef>
              <a:spcAft>
                <a:spcPct val="0"/>
              </a:spcAft>
              <a:buClrTx/>
              <a:buSzTx/>
              <a:buNone/>
            </a:pPr>
            <a:endParaRPr lang="ru-RU" sz="3200" dirty="0" smtClean="0">
              <a:latin typeface="Arial" pitchFamily="34" charset="0"/>
              <a:cs typeface="Arial" pitchFamily="34" charset="0"/>
            </a:endParaRPr>
          </a:p>
          <a:p>
            <a:pPr>
              <a:buNone/>
            </a:pPr>
            <a:endParaRPr lang="ru-RU" dirty="0"/>
          </a:p>
        </p:txBody>
      </p:sp>
      <p:sp>
        <p:nvSpPr>
          <p:cNvPr id="6" name="Прямоугольник 5"/>
          <p:cNvSpPr/>
          <p:nvPr/>
        </p:nvSpPr>
        <p:spPr>
          <a:xfrm>
            <a:off x="785787" y="2786059"/>
            <a:ext cx="2643206" cy="1311128"/>
          </a:xfrm>
          <a:prstGeom prst="rect">
            <a:avLst/>
          </a:prstGeom>
        </p:spPr>
        <p:txBody>
          <a:bodyPr wrap="square">
            <a:spAutoFit/>
          </a:bodyPr>
          <a:lstStyle/>
          <a:p>
            <a:pPr lvl="0" fontAlgn="base">
              <a:spcBef>
                <a:spcPct val="0"/>
              </a:spcBef>
              <a:spcAft>
                <a:spcPct val="0"/>
              </a:spcAft>
            </a:pPr>
            <a:r>
              <a:rPr lang="tt-RU" sz="2400" b="1" i="1" dirty="0" smtClean="0">
                <a:ea typeface="Times New Roman" pitchFamily="18" charset="0"/>
                <a:cs typeface="Arial" pitchFamily="34" charset="0"/>
              </a:rPr>
              <a:t>Спорт,</a:t>
            </a:r>
          </a:p>
          <a:p>
            <a:pPr lvl="0" eaLnBrk="0" fontAlgn="base" hangingPunct="0">
              <a:spcBef>
                <a:spcPct val="0"/>
              </a:spcBef>
              <a:spcAft>
                <a:spcPct val="0"/>
              </a:spcAft>
            </a:pPr>
            <a:r>
              <a:rPr lang="tt-RU" sz="2400" b="1" i="1" dirty="0" smtClean="0">
                <a:ea typeface="Times New Roman" pitchFamily="18" charset="0"/>
                <a:cs typeface="Arial" pitchFamily="34" charset="0"/>
              </a:rPr>
              <a:t>сәламәтләндерү</a:t>
            </a:r>
            <a:r>
              <a:rPr lang="ru-RU" sz="2400" dirty="0" smtClean="0">
                <a:cs typeface="Arial" pitchFamily="34" charset="0"/>
              </a:rPr>
              <a:t> </a:t>
            </a:r>
          </a:p>
          <a:p>
            <a:pPr marL="274320" lvl="0" indent="-274320">
              <a:spcBef>
                <a:spcPct val="20000"/>
              </a:spcBef>
              <a:buClr>
                <a:srgbClr val="0BD0D9"/>
              </a:buClr>
              <a:buSzPct val="95000"/>
              <a:buFont typeface="Wingdings 2"/>
              <a:buChar char=""/>
            </a:pPr>
            <a:endParaRPr lang="ru-RU" sz="2600" dirty="0">
              <a:solidFill>
                <a:prstClr val="black"/>
              </a:solidFill>
            </a:endParaRPr>
          </a:p>
        </p:txBody>
      </p:sp>
      <p:sp>
        <p:nvSpPr>
          <p:cNvPr id="7" name="Прямоугольник 6"/>
          <p:cNvSpPr/>
          <p:nvPr/>
        </p:nvSpPr>
        <p:spPr>
          <a:xfrm>
            <a:off x="5715008" y="2928934"/>
            <a:ext cx="2643206" cy="461665"/>
          </a:xfrm>
          <a:prstGeom prst="rect">
            <a:avLst/>
          </a:prstGeom>
        </p:spPr>
        <p:txBody>
          <a:bodyPr wrap="square">
            <a:spAutoFit/>
          </a:bodyPr>
          <a:lstStyle/>
          <a:p>
            <a:r>
              <a:rPr lang="tt-RU" sz="2400" b="1" i="1" dirty="0" smtClean="0"/>
              <a:t>Шәфкатьлелек</a:t>
            </a:r>
            <a:endParaRPr lang="ru-RU" sz="2400" dirty="0"/>
          </a:p>
        </p:txBody>
      </p:sp>
      <p:sp>
        <p:nvSpPr>
          <p:cNvPr id="9" name="Прямоугольник 8"/>
          <p:cNvSpPr/>
          <p:nvPr/>
        </p:nvSpPr>
        <p:spPr>
          <a:xfrm>
            <a:off x="6929454" y="5504547"/>
            <a:ext cx="2671746" cy="830997"/>
          </a:xfrm>
          <a:prstGeom prst="rect">
            <a:avLst/>
          </a:prstGeom>
        </p:spPr>
        <p:txBody>
          <a:bodyPr wrap="square">
            <a:spAutoFit/>
          </a:bodyPr>
          <a:lstStyle/>
          <a:p>
            <a:pPr lvl="0"/>
            <a:r>
              <a:rPr lang="tt-RU" sz="2400" b="1" i="1" dirty="0" smtClean="0">
                <a:solidFill>
                  <a:prstClr val="black"/>
                </a:solidFill>
              </a:rPr>
              <a:t>Хәрби-                 патриотик</a:t>
            </a:r>
            <a:endParaRPr lang="ru-RU" sz="2400" dirty="0">
              <a:solidFill>
                <a:prstClr val="black"/>
              </a:solidFill>
            </a:endParaRPr>
          </a:p>
        </p:txBody>
      </p:sp>
      <p:sp>
        <p:nvSpPr>
          <p:cNvPr id="10242" name="Rectangle 2"/>
          <p:cNvSpPr>
            <a:spLocks noChangeArrowheads="1"/>
          </p:cNvSpPr>
          <p:nvPr/>
        </p:nvSpPr>
        <p:spPr bwMode="auto">
          <a:xfrm>
            <a:off x="0" y="-202238"/>
            <a:ext cx="184731" cy="861677"/>
          </a:xfrm>
          <a:prstGeom prst="rect">
            <a:avLst/>
          </a:prstGeom>
          <a:noFill/>
          <a:ln w="9525">
            <a:noFill/>
            <a:miter lim="800000"/>
            <a:headEnd/>
            <a:tailEnd/>
          </a:ln>
          <a:effectLst/>
        </p:spPr>
        <p:txBody>
          <a:bodyPr vert="horz" wrap="none" lIns="91440" tIns="304704"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mbria" pitchFamily="18"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Прямоугольник 10"/>
          <p:cNvSpPr/>
          <p:nvPr/>
        </p:nvSpPr>
        <p:spPr>
          <a:xfrm>
            <a:off x="571473" y="5535325"/>
            <a:ext cx="1643074" cy="738664"/>
          </a:xfrm>
          <a:prstGeom prst="rect">
            <a:avLst/>
          </a:prstGeom>
        </p:spPr>
        <p:txBody>
          <a:bodyPr wrap="square">
            <a:spAutoFit/>
          </a:bodyPr>
          <a:lstStyle/>
          <a:p>
            <a:pPr lvl="0" fontAlgn="base">
              <a:spcBef>
                <a:spcPct val="0"/>
              </a:spcBef>
              <a:spcAft>
                <a:spcPct val="0"/>
              </a:spcAft>
            </a:pPr>
            <a:r>
              <a:rPr lang="tt-RU" sz="2400" b="1" i="1" dirty="0" smtClean="0">
                <a:solidFill>
                  <a:prstClr val="black"/>
                </a:solidFill>
                <a:ea typeface="Calibri" pitchFamily="34" charset="0"/>
                <a:cs typeface="Times New Roman" pitchFamily="18" charset="0"/>
              </a:rPr>
              <a:t>Хезмәт</a:t>
            </a:r>
            <a:endParaRPr lang="en-US" sz="2400" dirty="0" smtClean="0">
              <a:solidFill>
                <a:prstClr val="black"/>
              </a:solidFill>
              <a:ea typeface="Calibri" pitchFamily="34" charset="0"/>
              <a:cs typeface="Arial" pitchFamily="34" charset="0"/>
            </a:endParaRPr>
          </a:p>
          <a:p>
            <a:pPr lvl="0" eaLnBrk="0" fontAlgn="base" hangingPunct="0">
              <a:spcBef>
                <a:spcPct val="0"/>
              </a:spcBef>
              <a:spcAft>
                <a:spcPct val="0"/>
              </a:spcAft>
            </a:pPr>
            <a:endParaRPr lang="en-US" dirty="0" smtClean="0">
              <a:solidFill>
                <a:prstClr val="black"/>
              </a:solidFill>
              <a:latin typeface="Arial" pitchFamily="34" charset="0"/>
              <a:cs typeface="Arial" pitchFamily="34" charset="0"/>
            </a:endParaRPr>
          </a:p>
        </p:txBody>
      </p:sp>
      <p:sp>
        <p:nvSpPr>
          <p:cNvPr id="13" name="Прямоугольник 12"/>
          <p:cNvSpPr/>
          <p:nvPr/>
        </p:nvSpPr>
        <p:spPr>
          <a:xfrm>
            <a:off x="3643307" y="1214423"/>
            <a:ext cx="2286016" cy="830997"/>
          </a:xfrm>
          <a:prstGeom prst="rect">
            <a:avLst/>
          </a:prstGeom>
        </p:spPr>
        <p:txBody>
          <a:bodyPr wrap="square">
            <a:spAutoFit/>
          </a:bodyPr>
          <a:lstStyle/>
          <a:p>
            <a:pPr marL="274320" lvl="0" indent="-274320" fontAlgn="base">
              <a:spcBef>
                <a:spcPct val="0"/>
              </a:spcBef>
              <a:spcAft>
                <a:spcPct val="0"/>
              </a:spcAft>
              <a:buClr>
                <a:srgbClr val="0BD0D9"/>
              </a:buClr>
              <a:buSzPct val="95000"/>
            </a:pPr>
            <a:r>
              <a:rPr lang="tt-RU" sz="2400" b="1" i="1" dirty="0" smtClean="0">
                <a:solidFill>
                  <a:prstClr val="black"/>
                </a:solidFill>
                <a:ea typeface="Arial Unicode MS" pitchFamily="34" charset="-128"/>
                <a:cs typeface="Arial" pitchFamily="34" charset="0"/>
              </a:rPr>
              <a:t>Белем</a:t>
            </a:r>
          </a:p>
          <a:p>
            <a:pPr marL="274320" lvl="0" indent="-274320" eaLnBrk="0" fontAlgn="base" hangingPunct="0">
              <a:spcBef>
                <a:spcPct val="0"/>
              </a:spcBef>
              <a:spcAft>
                <a:spcPct val="0"/>
              </a:spcAft>
              <a:buClr>
                <a:srgbClr val="0BD0D9"/>
              </a:buClr>
              <a:buSzPct val="95000"/>
            </a:pPr>
            <a:r>
              <a:rPr lang="tt-RU" sz="2400" b="1" i="1" dirty="0" smtClean="0">
                <a:solidFill>
                  <a:prstClr val="black"/>
                </a:solidFill>
                <a:ea typeface="Arial Unicode MS" pitchFamily="34" charset="-128"/>
                <a:cs typeface="Arial" pitchFamily="34" charset="0"/>
              </a:rPr>
              <a:t>    юнәлеше</a:t>
            </a:r>
            <a:r>
              <a:rPr lang="ru-RU" sz="1100" dirty="0" smtClean="0">
                <a:solidFill>
                  <a:prstClr val="black"/>
                </a:solidFill>
                <a:ea typeface="Arial Unicode MS" pitchFamily="34" charset="-128"/>
                <a:cs typeface="Arial" pitchFamily="34" charset="0"/>
              </a:rPr>
              <a:t> </a:t>
            </a:r>
            <a:endParaRPr lang="ru-RU" sz="2800" dirty="0" smtClean="0">
              <a:solidFill>
                <a:prstClr val="black"/>
              </a:solidFill>
              <a:ea typeface="Arial Unicode MS" pitchFamily="34" charset="-128"/>
              <a:cs typeface="Arial" pitchFamily="34" charset="0"/>
            </a:endParaRPr>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785818"/>
          </a:xfrm>
        </p:spPr>
        <p:txBody>
          <a:bodyPr>
            <a:normAutofit/>
          </a:bodyPr>
          <a:lstStyle/>
          <a:p>
            <a:r>
              <a:rPr lang="ru-RU" sz="4800" b="1" dirty="0" err="1" smtClean="0">
                <a:solidFill>
                  <a:schemeClr val="accent1">
                    <a:lumMod val="40000"/>
                    <a:lumOff val="60000"/>
                  </a:schemeClr>
                </a:solidFill>
                <a:latin typeface="+mn-lt"/>
              </a:rPr>
              <a:t>Белеме</a:t>
            </a:r>
            <a:r>
              <a:rPr lang="ru-RU" sz="4800" b="1" dirty="0" smtClean="0">
                <a:solidFill>
                  <a:schemeClr val="accent1">
                    <a:lumMod val="40000"/>
                    <a:lumOff val="60000"/>
                  </a:schemeClr>
                </a:solidFill>
                <a:latin typeface="+mn-lt"/>
              </a:rPr>
              <a:t> </a:t>
            </a:r>
            <a:r>
              <a:rPr lang="ru-RU" sz="4800" b="1" dirty="0" err="1" smtClean="0">
                <a:solidFill>
                  <a:schemeClr val="accent1">
                    <a:lumMod val="40000"/>
                    <a:lumOff val="60000"/>
                  </a:schemeClr>
                </a:solidFill>
                <a:latin typeface="+mn-lt"/>
              </a:rPr>
              <a:t>булган</a:t>
            </a:r>
            <a:r>
              <a:rPr lang="ru-RU" sz="4800" b="1" dirty="0" smtClean="0">
                <a:solidFill>
                  <a:schemeClr val="accent1">
                    <a:lumMod val="40000"/>
                    <a:lumOff val="60000"/>
                  </a:schemeClr>
                </a:solidFill>
                <a:latin typeface="+mn-lt"/>
              </a:rPr>
              <a:t>   </a:t>
            </a:r>
            <a:r>
              <a:rPr lang="ru-RU" sz="4800" b="1" dirty="0" err="1" smtClean="0">
                <a:solidFill>
                  <a:schemeClr val="accent1">
                    <a:lumMod val="40000"/>
                    <a:lumOff val="60000"/>
                  </a:schemeClr>
                </a:solidFill>
                <a:latin typeface="+mn-lt"/>
              </a:rPr>
              <a:t>ме</a:t>
            </a:r>
            <a:r>
              <a:rPr lang="tt-RU" sz="4800" b="1" dirty="0" smtClean="0">
                <a:solidFill>
                  <a:schemeClr val="accent1">
                    <a:lumMod val="40000"/>
                    <a:lumOff val="60000"/>
                  </a:schemeClr>
                </a:solidFill>
                <a:latin typeface="+mn-lt"/>
              </a:rPr>
              <a:t>ң</a:t>
            </a:r>
            <a:r>
              <a:rPr lang="ru-RU" sz="4800" b="1" dirty="0" smtClean="0">
                <a:solidFill>
                  <a:schemeClr val="accent1">
                    <a:lumMod val="40000"/>
                    <a:lumOff val="60000"/>
                  </a:schemeClr>
                </a:solidFill>
                <a:latin typeface="+mn-lt"/>
              </a:rPr>
              <a:t>не </a:t>
            </a:r>
            <a:r>
              <a:rPr lang="ru-RU" sz="4800" b="1" dirty="0" err="1" smtClean="0">
                <a:solidFill>
                  <a:schemeClr val="accent1">
                    <a:lumMod val="40000"/>
                    <a:lumOff val="60000"/>
                  </a:schemeClr>
                </a:solidFill>
                <a:latin typeface="+mn-lt"/>
              </a:rPr>
              <a:t>егар</a:t>
            </a:r>
            <a:r>
              <a:rPr lang="ru-RU" sz="4800" b="1" dirty="0" smtClean="0">
                <a:solidFill>
                  <a:schemeClr val="accent1">
                    <a:lumMod val="40000"/>
                    <a:lumOff val="60000"/>
                  </a:schemeClr>
                </a:solidFill>
                <a:latin typeface="+mn-lt"/>
              </a:rPr>
              <a:t>!</a:t>
            </a:r>
            <a:endParaRPr lang="ru-RU" sz="4800" b="1" dirty="0">
              <a:solidFill>
                <a:schemeClr val="accent1">
                  <a:lumMod val="40000"/>
                  <a:lumOff val="60000"/>
                </a:schemeClr>
              </a:solidFill>
              <a:latin typeface="+mn-lt"/>
            </a:endParaRPr>
          </a:p>
        </p:txBody>
      </p:sp>
      <p:sp>
        <p:nvSpPr>
          <p:cNvPr id="14" name="Текст 13"/>
          <p:cNvSpPr>
            <a:spLocks noGrp="1"/>
          </p:cNvSpPr>
          <p:nvPr>
            <p:ph type="body" idx="1"/>
          </p:nvPr>
        </p:nvSpPr>
        <p:spPr>
          <a:xfrm>
            <a:off x="428596" y="4286256"/>
            <a:ext cx="1971660" cy="2000264"/>
          </a:xfrm>
        </p:spPr>
        <p:txBody>
          <a:bodyPr/>
          <a:lstStyle/>
          <a:p>
            <a:pPr algn="ctr">
              <a:lnSpc>
                <a:spcPct val="150000"/>
              </a:lnSpc>
            </a:pPr>
            <a:r>
              <a:rPr lang="ru-RU" sz="1800" dirty="0" err="1" smtClean="0">
                <a:latin typeface="Times New Roman" pitchFamily="18" charset="0"/>
                <a:cs typeface="Times New Roman" pitchFamily="18" charset="0"/>
              </a:rPr>
              <a:t>Шамс</a:t>
            </a:r>
            <a:r>
              <a:rPr lang="ru-RU" sz="1800" dirty="0" smtClean="0">
                <a:latin typeface="Times New Roman" pitchFamily="18" charset="0"/>
                <a:cs typeface="Times New Roman" pitchFamily="18" charset="0"/>
              </a:rPr>
              <a:t> Айдар</a:t>
            </a:r>
          </a:p>
          <a:p>
            <a:pPr>
              <a:lnSpc>
                <a:spcPct val="150000"/>
              </a:lnSpc>
            </a:pPr>
            <a:r>
              <a:rPr lang="ru-RU" sz="1400" dirty="0" smtClean="0">
                <a:latin typeface="Times New Roman" pitchFamily="18" charset="0"/>
                <a:cs typeface="Times New Roman" pitchFamily="18" charset="0"/>
              </a:rPr>
              <a:t>Татар теле</a:t>
            </a:r>
            <a:r>
              <a:rPr lang="tt-RU" sz="1400" dirty="0" smtClean="0">
                <a:latin typeface="Times New Roman" pitchFamily="18" charset="0"/>
                <a:cs typeface="Times New Roman" pitchFamily="18" charset="0"/>
              </a:rPr>
              <a:t>ннән 3 , татар әдәбиятыннан 2 ,</a:t>
            </a:r>
          </a:p>
          <a:p>
            <a:pPr>
              <a:lnSpc>
                <a:spcPct val="150000"/>
              </a:lnSpc>
            </a:pPr>
            <a:r>
              <a:rPr lang="tt-RU" sz="1400" dirty="0" smtClean="0">
                <a:latin typeface="Times New Roman" pitchFamily="18" charset="0"/>
                <a:cs typeface="Times New Roman" pitchFamily="18" charset="0"/>
              </a:rPr>
              <a:t>тормыш иминлеге </a:t>
            </a:r>
            <a:r>
              <a:rPr lang="tt-RU" sz="1400" dirty="0" smtClean="0">
                <a:latin typeface="Times New Roman" pitchFamily="18" charset="0"/>
                <a:cs typeface="Times New Roman" pitchFamily="18" charset="0"/>
              </a:rPr>
              <a:t>нигезләре - </a:t>
            </a:r>
            <a:r>
              <a:rPr lang="tt-RU" sz="1400" dirty="0" smtClean="0">
                <a:latin typeface="Times New Roman" pitchFamily="18" charset="0"/>
                <a:cs typeface="Times New Roman" pitchFamily="18" charset="0"/>
              </a:rPr>
              <a:t>3 урын</a:t>
            </a:r>
            <a:endParaRPr lang="ru-RU" sz="1400" dirty="0">
              <a:latin typeface="Times New Roman" pitchFamily="18" charset="0"/>
              <a:cs typeface="Times New Roman" pitchFamily="18" charset="0"/>
            </a:endParaRPr>
          </a:p>
        </p:txBody>
      </p:sp>
      <p:sp>
        <p:nvSpPr>
          <p:cNvPr id="15" name="Текст 14"/>
          <p:cNvSpPr>
            <a:spLocks noGrp="1"/>
          </p:cNvSpPr>
          <p:nvPr>
            <p:ph type="body" sz="half" idx="3"/>
          </p:nvPr>
        </p:nvSpPr>
        <p:spPr>
          <a:xfrm>
            <a:off x="2428861" y="4929198"/>
            <a:ext cx="2071702" cy="1143008"/>
          </a:xfrm>
        </p:spPr>
        <p:txBody>
          <a:bodyPr>
            <a:normAutofit lnSpcReduction="10000"/>
          </a:bodyPr>
          <a:lstStyle/>
          <a:p>
            <a:endParaRPr lang="tt-RU" sz="1400" dirty="0" smtClean="0"/>
          </a:p>
          <a:p>
            <a:pPr algn="ctr"/>
            <a:r>
              <a:rPr lang="tt-RU" sz="1800" dirty="0" smtClean="0"/>
              <a:t>Мурзина Илүзә</a:t>
            </a:r>
          </a:p>
          <a:p>
            <a:pPr algn="ctr"/>
            <a:r>
              <a:rPr lang="tt-RU" sz="1700" dirty="0" smtClean="0">
                <a:cs typeface="Times New Roman" pitchFamily="18" charset="0"/>
              </a:rPr>
              <a:t>физкул</a:t>
            </a:r>
            <a:r>
              <a:rPr lang="ru-RU" sz="1700" dirty="0" err="1" smtClean="0">
                <a:cs typeface="Times New Roman" pitchFamily="18" charset="0"/>
              </a:rPr>
              <a:t>ьтурадан</a:t>
            </a:r>
            <a:endParaRPr lang="ru-RU" sz="1700" dirty="0" smtClean="0">
              <a:cs typeface="Times New Roman" pitchFamily="18" charset="0"/>
            </a:endParaRPr>
          </a:p>
          <a:p>
            <a:pPr algn="ctr"/>
            <a:r>
              <a:rPr lang="ru-RU" sz="1700" dirty="0" smtClean="0">
                <a:cs typeface="Times New Roman" pitchFamily="18" charset="0"/>
              </a:rPr>
              <a:t> 2 </a:t>
            </a:r>
            <a:r>
              <a:rPr lang="ru-RU" sz="1700" dirty="0" err="1" smtClean="0">
                <a:cs typeface="Times New Roman" pitchFamily="18" charset="0"/>
              </a:rPr>
              <a:t>урын</a:t>
            </a:r>
            <a:endParaRPr lang="ru-RU" sz="1700" dirty="0" smtClean="0">
              <a:cs typeface="Times New Roman" pitchFamily="18" charset="0"/>
            </a:endParaRPr>
          </a:p>
          <a:p>
            <a:endParaRPr lang="ru-RU" sz="1400" dirty="0"/>
          </a:p>
        </p:txBody>
      </p:sp>
      <p:pic>
        <p:nvPicPr>
          <p:cNvPr id="1026" name="Picture 2" descr="C:\Users\admin\Documents\Файлы Mail.Ru Агента\xak-gul@mail.ru\shamsova.rezida@mail.ru\DSCN6363.JPG"/>
          <p:cNvPicPr>
            <a:picLocks noGrp="1" noChangeAspect="1" noChangeArrowheads="1"/>
          </p:cNvPicPr>
          <p:nvPr>
            <p:ph sz="quarter" idx="2"/>
          </p:nvPr>
        </p:nvPicPr>
        <p:blipFill>
          <a:blip r:embed="rId2" cstate="print"/>
          <a:stretch>
            <a:fillRect/>
          </a:stretch>
        </p:blipFill>
        <p:spPr bwMode="auto">
          <a:xfrm>
            <a:off x="357158" y="1500174"/>
            <a:ext cx="2002822" cy="2693591"/>
          </a:xfrm>
          <a:prstGeom prst="rect">
            <a:avLst/>
          </a:prstGeom>
          <a:noFill/>
        </p:spPr>
      </p:pic>
      <p:sp>
        <p:nvSpPr>
          <p:cNvPr id="16" name="Содержимое 15"/>
          <p:cNvSpPr>
            <a:spLocks noGrp="1"/>
          </p:cNvSpPr>
          <p:nvPr>
            <p:ph sz="quarter" idx="4"/>
          </p:nvPr>
        </p:nvSpPr>
        <p:spPr>
          <a:xfrm>
            <a:off x="4572001" y="5500702"/>
            <a:ext cx="2214578" cy="859618"/>
          </a:xfrm>
        </p:spPr>
        <p:txBody>
          <a:bodyPr>
            <a:normAutofit fontScale="92500" lnSpcReduction="20000"/>
          </a:bodyPr>
          <a:lstStyle/>
          <a:p>
            <a:pPr algn="ctr">
              <a:buNone/>
            </a:pPr>
            <a:r>
              <a:rPr lang="tt-RU" sz="2000" dirty="0" smtClean="0">
                <a:solidFill>
                  <a:schemeClr val="accent2">
                    <a:lumMod val="75000"/>
                  </a:schemeClr>
                </a:solidFill>
                <a:cs typeface="Times New Roman" pitchFamily="18" charset="0"/>
              </a:rPr>
              <a:t>Мохитова Илүзә</a:t>
            </a:r>
          </a:p>
          <a:p>
            <a:pPr algn="ctr">
              <a:buNone/>
            </a:pPr>
            <a:r>
              <a:rPr lang="tt-RU" sz="2000" dirty="0" smtClean="0">
                <a:solidFill>
                  <a:schemeClr val="accent2">
                    <a:lumMod val="75000"/>
                  </a:schemeClr>
                </a:solidFill>
                <a:cs typeface="Times New Roman" pitchFamily="18" charset="0"/>
              </a:rPr>
              <a:t>физкул</a:t>
            </a:r>
            <a:r>
              <a:rPr lang="ru-RU" sz="2000" dirty="0" err="1" smtClean="0">
                <a:solidFill>
                  <a:schemeClr val="accent2">
                    <a:lumMod val="75000"/>
                  </a:schemeClr>
                </a:solidFill>
                <a:cs typeface="Times New Roman" pitchFamily="18" charset="0"/>
              </a:rPr>
              <a:t>ьтурадан</a:t>
            </a:r>
            <a:endParaRPr lang="ru-RU" sz="2000" dirty="0" smtClean="0">
              <a:solidFill>
                <a:schemeClr val="accent2">
                  <a:lumMod val="75000"/>
                </a:schemeClr>
              </a:solidFill>
              <a:cs typeface="Times New Roman" pitchFamily="18" charset="0"/>
            </a:endParaRPr>
          </a:p>
          <a:p>
            <a:pPr algn="ctr">
              <a:buNone/>
            </a:pPr>
            <a:r>
              <a:rPr lang="ru-RU" sz="2000" dirty="0" smtClean="0">
                <a:solidFill>
                  <a:schemeClr val="accent2">
                    <a:lumMod val="75000"/>
                  </a:schemeClr>
                </a:solidFill>
                <a:cs typeface="Times New Roman" pitchFamily="18" charset="0"/>
              </a:rPr>
              <a:t> 3 </a:t>
            </a:r>
            <a:r>
              <a:rPr lang="ru-RU" sz="2000" dirty="0" err="1" smtClean="0">
                <a:solidFill>
                  <a:schemeClr val="accent2">
                    <a:lumMod val="75000"/>
                  </a:schemeClr>
                </a:solidFill>
                <a:cs typeface="Times New Roman" pitchFamily="18" charset="0"/>
              </a:rPr>
              <a:t>урын</a:t>
            </a:r>
            <a:endParaRPr lang="ru-RU" sz="2000" dirty="0">
              <a:solidFill>
                <a:schemeClr val="accent2">
                  <a:lumMod val="75000"/>
                </a:schemeClr>
              </a:solidFill>
              <a:cs typeface="Times New Roman" pitchFamily="18" charset="0"/>
            </a:endParaRPr>
          </a:p>
        </p:txBody>
      </p:sp>
      <p:pic>
        <p:nvPicPr>
          <p:cNvPr id="1028" name="Picture 4" descr="C:\Users\admin\Desktop\SAM_0435 - копия.JPG"/>
          <p:cNvPicPr>
            <a:picLocks noChangeAspect="1" noChangeArrowheads="1"/>
          </p:cNvPicPr>
          <p:nvPr/>
        </p:nvPicPr>
        <p:blipFill>
          <a:blip r:embed="rId3" cstate="print"/>
          <a:srcRect/>
          <a:stretch>
            <a:fillRect/>
          </a:stretch>
        </p:blipFill>
        <p:spPr bwMode="auto">
          <a:xfrm>
            <a:off x="2643174" y="1928802"/>
            <a:ext cx="1666086" cy="2786082"/>
          </a:xfrm>
          <a:prstGeom prst="rect">
            <a:avLst/>
          </a:prstGeom>
          <a:noFill/>
        </p:spPr>
      </p:pic>
      <p:pic>
        <p:nvPicPr>
          <p:cNvPr id="1030" name="Picture 6" descr="C:\Users\admin\Desktop\SAM_6596.JPG"/>
          <p:cNvPicPr>
            <a:picLocks noChangeAspect="1" noChangeArrowheads="1"/>
          </p:cNvPicPr>
          <p:nvPr/>
        </p:nvPicPr>
        <p:blipFill>
          <a:blip r:embed="rId4" cstate="print"/>
          <a:srcRect/>
          <a:stretch>
            <a:fillRect/>
          </a:stretch>
        </p:blipFill>
        <p:spPr bwMode="auto">
          <a:xfrm>
            <a:off x="4786314" y="2500306"/>
            <a:ext cx="1804958" cy="2797906"/>
          </a:xfrm>
          <a:prstGeom prst="rect">
            <a:avLst/>
          </a:prstGeom>
          <a:noFill/>
        </p:spPr>
      </p:pic>
      <p:pic>
        <p:nvPicPr>
          <p:cNvPr id="1032" name="Picture 8" descr="C:\Users\admin\Desktop\a_5af0196c.jpg"/>
          <p:cNvPicPr>
            <a:picLocks noChangeAspect="1" noChangeArrowheads="1"/>
          </p:cNvPicPr>
          <p:nvPr/>
        </p:nvPicPr>
        <p:blipFill>
          <a:blip r:embed="rId5" cstate="print"/>
          <a:srcRect/>
          <a:stretch>
            <a:fillRect/>
          </a:stretch>
        </p:blipFill>
        <p:spPr bwMode="auto">
          <a:xfrm>
            <a:off x="7072330" y="2928934"/>
            <a:ext cx="1646153" cy="2357454"/>
          </a:xfrm>
          <a:prstGeom prst="rect">
            <a:avLst/>
          </a:prstGeom>
          <a:noFill/>
        </p:spPr>
      </p:pic>
      <p:sp>
        <p:nvSpPr>
          <p:cNvPr id="17" name="TextBox 16"/>
          <p:cNvSpPr txBox="1"/>
          <p:nvPr/>
        </p:nvSpPr>
        <p:spPr>
          <a:xfrm>
            <a:off x="6858016" y="5429264"/>
            <a:ext cx="2000264" cy="923330"/>
          </a:xfrm>
          <a:prstGeom prst="rect">
            <a:avLst/>
          </a:prstGeom>
          <a:noFill/>
        </p:spPr>
        <p:txBody>
          <a:bodyPr wrap="square" rtlCol="0">
            <a:spAutoFit/>
          </a:bodyPr>
          <a:lstStyle/>
          <a:p>
            <a:r>
              <a:rPr lang="tt-RU" dirty="0" smtClean="0">
                <a:solidFill>
                  <a:schemeClr val="accent2">
                    <a:lumMod val="75000"/>
                  </a:schemeClr>
                </a:solidFill>
                <a:latin typeface="Times New Roman" pitchFamily="18" charset="0"/>
                <a:cs typeface="Times New Roman" pitchFamily="18" charset="0"/>
              </a:rPr>
              <a:t>Нуруллин Мансур</a:t>
            </a:r>
          </a:p>
          <a:p>
            <a:r>
              <a:rPr lang="tt-RU" dirty="0" smtClean="0">
                <a:solidFill>
                  <a:schemeClr val="accent2">
                    <a:lumMod val="75000"/>
                  </a:schemeClr>
                </a:solidFill>
                <a:latin typeface="Times New Roman" pitchFamily="18" charset="0"/>
                <a:cs typeface="Times New Roman" pitchFamily="18" charset="0"/>
              </a:rPr>
              <a:t>тормыш иминлеге нигезләре </a:t>
            </a:r>
            <a:r>
              <a:rPr lang="tt-RU" dirty="0" smtClean="0">
                <a:solidFill>
                  <a:schemeClr val="accent2">
                    <a:lumMod val="75000"/>
                  </a:schemeClr>
                </a:solidFill>
                <a:latin typeface="Times New Roman" pitchFamily="18" charset="0"/>
                <a:cs typeface="Times New Roman" pitchFamily="18" charset="0"/>
              </a:rPr>
              <a:t>-3 </a:t>
            </a:r>
            <a:r>
              <a:rPr lang="tt-RU" dirty="0" smtClean="0">
                <a:solidFill>
                  <a:schemeClr val="accent2">
                    <a:lumMod val="75000"/>
                  </a:schemeClr>
                </a:solidFill>
                <a:latin typeface="Times New Roman" pitchFamily="18" charset="0"/>
                <a:cs typeface="Times New Roman" pitchFamily="18" charset="0"/>
              </a:rPr>
              <a:t>урын</a:t>
            </a:r>
            <a:endParaRPr lang="ru-RU" dirty="0">
              <a:solidFill>
                <a:schemeClr val="accent2">
                  <a:lumMod val="75000"/>
                </a:schemeClr>
              </a:solidFill>
              <a:latin typeface="Times New Roman" pitchFamily="18" charset="0"/>
              <a:cs typeface="Times New Roman" pitchFamily="18" charset="0"/>
            </a:endParaRPr>
          </a:p>
        </p:txBody>
      </p:sp>
      <p:sp>
        <p:nvSpPr>
          <p:cNvPr id="18" name="TextBox 17"/>
          <p:cNvSpPr txBox="1"/>
          <p:nvPr/>
        </p:nvSpPr>
        <p:spPr>
          <a:xfrm>
            <a:off x="4643438" y="1142984"/>
            <a:ext cx="4071966" cy="1077218"/>
          </a:xfrm>
          <a:prstGeom prst="rect">
            <a:avLst/>
          </a:prstGeom>
          <a:noFill/>
        </p:spPr>
        <p:txBody>
          <a:bodyPr wrap="square" rtlCol="0">
            <a:spAutoFit/>
          </a:bodyPr>
          <a:lstStyle/>
          <a:p>
            <a:pPr algn="ctr"/>
            <a:r>
              <a:rPr lang="tt-RU" sz="3200" dirty="0" smtClean="0">
                <a:solidFill>
                  <a:schemeClr val="accent1">
                    <a:lumMod val="40000"/>
                    <a:lumOff val="60000"/>
                  </a:schemeClr>
                </a:solidFill>
              </a:rPr>
              <a:t>Олимпиада призерлары</a:t>
            </a:r>
            <a:endParaRPr lang="ru-RU" sz="3200" dirty="0">
              <a:solidFill>
                <a:schemeClr val="accent1">
                  <a:lumMod val="40000"/>
                  <a:lumOff val="60000"/>
                </a:schemeClr>
              </a:solidFill>
            </a:endParaRP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214314"/>
          </a:xfrm>
        </p:spPr>
        <p:txBody>
          <a:bodyPr>
            <a:normAutofit fontScale="90000"/>
          </a:bodyPr>
          <a:lstStyle/>
          <a:p>
            <a:endParaRPr lang="ru-RU" dirty="0"/>
          </a:p>
        </p:txBody>
      </p:sp>
      <p:pic>
        <p:nvPicPr>
          <p:cNvPr id="26626" name="Picture 2" descr="C:\Users\admin\Desktop\SAM_4618.JPG"/>
          <p:cNvPicPr>
            <a:picLocks noGrp="1" noChangeAspect="1" noChangeArrowheads="1"/>
          </p:cNvPicPr>
          <p:nvPr>
            <p:ph idx="1"/>
          </p:nvPr>
        </p:nvPicPr>
        <p:blipFill>
          <a:blip r:embed="rId2" cstate="print"/>
          <a:srcRect/>
          <a:stretch>
            <a:fillRect/>
          </a:stretch>
        </p:blipFill>
        <p:spPr bwMode="auto">
          <a:xfrm>
            <a:off x="5143504" y="357166"/>
            <a:ext cx="3548087" cy="2661065"/>
          </a:xfrm>
          <a:prstGeom prst="rect">
            <a:avLst/>
          </a:prstGeom>
          <a:noFill/>
        </p:spPr>
      </p:pic>
      <p:pic>
        <p:nvPicPr>
          <p:cNvPr id="26627" name="Picture 3" descr="C:\Users\admin\Desktop\SAM_4268.JPG"/>
          <p:cNvPicPr>
            <a:picLocks noChangeAspect="1" noChangeArrowheads="1"/>
          </p:cNvPicPr>
          <p:nvPr/>
        </p:nvPicPr>
        <p:blipFill>
          <a:blip r:embed="rId3" cstate="print"/>
          <a:srcRect/>
          <a:stretch>
            <a:fillRect/>
          </a:stretch>
        </p:blipFill>
        <p:spPr bwMode="auto">
          <a:xfrm>
            <a:off x="500033" y="357166"/>
            <a:ext cx="3524275" cy="2643206"/>
          </a:xfrm>
          <a:prstGeom prst="rect">
            <a:avLst/>
          </a:prstGeom>
          <a:noFill/>
        </p:spPr>
      </p:pic>
      <p:pic>
        <p:nvPicPr>
          <p:cNvPr id="26628" name="Picture 4" descr="C:\Users\admin\Desktop\SAM_6733.JPG"/>
          <p:cNvPicPr>
            <a:picLocks noChangeAspect="1" noChangeArrowheads="1"/>
          </p:cNvPicPr>
          <p:nvPr/>
        </p:nvPicPr>
        <p:blipFill>
          <a:blip r:embed="rId4" cstate="print"/>
          <a:srcRect/>
          <a:stretch>
            <a:fillRect/>
          </a:stretch>
        </p:blipFill>
        <p:spPr bwMode="auto">
          <a:xfrm>
            <a:off x="428596" y="3429000"/>
            <a:ext cx="3643338" cy="2732504"/>
          </a:xfrm>
          <a:prstGeom prst="rect">
            <a:avLst/>
          </a:prstGeom>
          <a:noFill/>
        </p:spPr>
      </p:pic>
      <p:pic>
        <p:nvPicPr>
          <p:cNvPr id="26629" name="Picture 5" descr="C:\Users\admin\Desktop\SAM_0178.JPG"/>
          <p:cNvPicPr>
            <a:picLocks noChangeAspect="1" noChangeArrowheads="1"/>
          </p:cNvPicPr>
          <p:nvPr/>
        </p:nvPicPr>
        <p:blipFill>
          <a:blip r:embed="rId5" cstate="print"/>
          <a:srcRect/>
          <a:stretch>
            <a:fillRect/>
          </a:stretch>
        </p:blipFill>
        <p:spPr bwMode="auto">
          <a:xfrm>
            <a:off x="5143504" y="3429000"/>
            <a:ext cx="3667151" cy="2750363"/>
          </a:xfrm>
          <a:prstGeom prst="rect">
            <a:avLst/>
          </a:prstGeom>
          <a:noFill/>
        </p:spPr>
      </p:pic>
      <p:sp>
        <p:nvSpPr>
          <p:cNvPr id="8" name="TextBox 7"/>
          <p:cNvSpPr txBox="1"/>
          <p:nvPr/>
        </p:nvSpPr>
        <p:spPr>
          <a:xfrm>
            <a:off x="500034" y="3071810"/>
            <a:ext cx="3714776" cy="369332"/>
          </a:xfrm>
          <a:prstGeom prst="rect">
            <a:avLst/>
          </a:prstGeom>
          <a:noFill/>
        </p:spPr>
        <p:txBody>
          <a:bodyPr wrap="square" rtlCol="0">
            <a:spAutoFit/>
          </a:bodyPr>
          <a:lstStyle/>
          <a:p>
            <a:pPr algn="ctr"/>
            <a:r>
              <a:rPr lang="tt-RU" dirty="0" smtClean="0">
                <a:solidFill>
                  <a:schemeClr val="accent2">
                    <a:lumMod val="75000"/>
                  </a:schemeClr>
                </a:solidFill>
              </a:rPr>
              <a:t>“Брейн- ринг” уенында</a:t>
            </a:r>
            <a:endParaRPr lang="ru-RU" dirty="0">
              <a:solidFill>
                <a:schemeClr val="accent2">
                  <a:lumMod val="75000"/>
                </a:schemeClr>
              </a:solidFill>
            </a:endParaRPr>
          </a:p>
        </p:txBody>
      </p:sp>
      <p:sp>
        <p:nvSpPr>
          <p:cNvPr id="9" name="TextBox 8"/>
          <p:cNvSpPr txBox="1"/>
          <p:nvPr/>
        </p:nvSpPr>
        <p:spPr>
          <a:xfrm>
            <a:off x="5143504" y="2857496"/>
            <a:ext cx="3500462" cy="646331"/>
          </a:xfrm>
          <a:prstGeom prst="rect">
            <a:avLst/>
          </a:prstGeom>
          <a:noFill/>
        </p:spPr>
        <p:txBody>
          <a:bodyPr wrap="square" rtlCol="0">
            <a:spAutoFit/>
          </a:bodyPr>
          <a:lstStyle/>
          <a:p>
            <a:pPr algn="ctr"/>
            <a:r>
              <a:rPr lang="tt-RU" dirty="0" smtClean="0">
                <a:solidFill>
                  <a:schemeClr val="accent2">
                    <a:lumMod val="75000"/>
                  </a:schemeClr>
                </a:solidFill>
              </a:rPr>
              <a:t>Актаныш  районы Чуракай мәктәбендә “Тамчы-шоу”</a:t>
            </a:r>
            <a:endParaRPr lang="ru-RU" dirty="0">
              <a:solidFill>
                <a:schemeClr val="accent2">
                  <a:lumMod val="75000"/>
                </a:schemeClr>
              </a:solidFill>
            </a:endParaRPr>
          </a:p>
        </p:txBody>
      </p:sp>
      <p:sp>
        <p:nvSpPr>
          <p:cNvPr id="10" name="TextBox 9"/>
          <p:cNvSpPr txBox="1"/>
          <p:nvPr/>
        </p:nvSpPr>
        <p:spPr>
          <a:xfrm>
            <a:off x="357158" y="6215083"/>
            <a:ext cx="3714776" cy="646331"/>
          </a:xfrm>
          <a:prstGeom prst="rect">
            <a:avLst/>
          </a:prstGeom>
          <a:noFill/>
        </p:spPr>
        <p:txBody>
          <a:bodyPr wrap="square" rtlCol="0">
            <a:spAutoFit/>
          </a:bodyPr>
          <a:lstStyle/>
          <a:p>
            <a:pPr algn="ctr"/>
            <a:r>
              <a:rPr lang="tt-RU" dirty="0" smtClean="0">
                <a:solidFill>
                  <a:schemeClr val="accent2">
                    <a:lumMod val="75000"/>
                  </a:schemeClr>
                </a:solidFill>
              </a:rPr>
              <a:t>Якташыбыз Ф.Сафин белэн очрашу</a:t>
            </a:r>
            <a:endParaRPr lang="ru-RU" dirty="0">
              <a:solidFill>
                <a:schemeClr val="accent2">
                  <a:lumMod val="75000"/>
                </a:schemeClr>
              </a:solidFill>
            </a:endParaRPr>
          </a:p>
        </p:txBody>
      </p:sp>
      <p:sp>
        <p:nvSpPr>
          <p:cNvPr id="11" name="TextBox 10"/>
          <p:cNvSpPr txBox="1"/>
          <p:nvPr/>
        </p:nvSpPr>
        <p:spPr>
          <a:xfrm>
            <a:off x="5143504" y="6286520"/>
            <a:ext cx="3643338" cy="369332"/>
          </a:xfrm>
          <a:prstGeom prst="rect">
            <a:avLst/>
          </a:prstGeom>
          <a:noFill/>
        </p:spPr>
        <p:txBody>
          <a:bodyPr wrap="square" rtlCol="0">
            <a:spAutoFit/>
          </a:bodyPr>
          <a:lstStyle/>
          <a:p>
            <a:r>
              <a:rPr lang="tt-RU" dirty="0" smtClean="0">
                <a:solidFill>
                  <a:schemeClr val="accent2">
                    <a:lumMod val="75000"/>
                  </a:schemeClr>
                </a:solidFill>
              </a:rPr>
              <a:t>Казанда Каюм Насыйри укулары</a:t>
            </a:r>
            <a:endParaRPr lang="ru-RU" dirty="0">
              <a:solidFill>
                <a:schemeClr val="accent2">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blinds(horizontal)">
                                      <p:cBhvr>
                                        <p:cTn id="12" dur="500"/>
                                        <p:tgtEl>
                                          <p:spTgt spid="266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628"/>
                                        </p:tgtEl>
                                        <p:attrNameLst>
                                          <p:attrName>style.visibility</p:attrName>
                                        </p:attrNameLst>
                                      </p:cBhvr>
                                      <p:to>
                                        <p:strVal val="visible"/>
                                      </p:to>
                                    </p:set>
                                    <p:animEffect transition="in" filter="blinds(horizontal)">
                                      <p:cBhvr>
                                        <p:cTn id="17" dur="500"/>
                                        <p:tgtEl>
                                          <p:spTgt spid="2662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6629"/>
                                        </p:tgtEl>
                                        <p:attrNameLst>
                                          <p:attrName>style.visibility</p:attrName>
                                        </p:attrNameLst>
                                      </p:cBhvr>
                                      <p:to>
                                        <p:strVal val="visible"/>
                                      </p:to>
                                    </p:set>
                                    <p:animEffect transition="in" filter="blinds(horizontal)">
                                      <p:cBhvr>
                                        <p:cTn id="22" dur="5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655</TotalTime>
  <Words>706</Words>
  <Application>Microsoft Office PowerPoint</Application>
  <PresentationFormat>Экран (4:3)</PresentationFormat>
  <Paragraphs>58</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Поток</vt:lpstr>
      <vt:lpstr>           «Яңа гасыр пионерлары» конкурсына</vt:lpstr>
      <vt:lpstr>Слайд 2</vt:lpstr>
      <vt:lpstr>Слайд 3</vt:lpstr>
      <vt:lpstr>Слайд 4</vt:lpstr>
      <vt:lpstr>Слайд 5</vt:lpstr>
      <vt:lpstr>Без - варислар</vt:lpstr>
      <vt:lpstr>Варислар берлеге</vt:lpstr>
      <vt:lpstr>Белеме булган   меңне егар!</vt:lpstr>
      <vt:lpstr>Слайд 9</vt:lpstr>
      <vt:lpstr>Сәламәт тәндә –сәламәт акыл</vt:lpstr>
      <vt:lpstr>    Шәфкатьлелек бизи кешене</vt:lpstr>
      <vt:lpstr>Слайд 12</vt:lpstr>
      <vt:lpstr>Слайд 13</vt:lpstr>
      <vt:lpstr>Хезмәт төбе-хөрмәт</vt:lpstr>
      <vt:lpstr>Слайд 15</vt:lpstr>
      <vt:lpstr>Патриотлар булып үсәбез</vt:lpstr>
      <vt:lpstr>Слайд 17</vt:lpstr>
      <vt:lpstr>Слайд 18</vt:lpstr>
      <vt:lpstr>Слайд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Гульнара</dc:creator>
  <cp:lastModifiedBy>Гульнара</cp:lastModifiedBy>
  <cp:revision>67</cp:revision>
  <dcterms:created xsi:type="dcterms:W3CDTF">2012-01-23T06:27:58Z</dcterms:created>
  <dcterms:modified xsi:type="dcterms:W3CDTF">2012-01-24T04:25:19Z</dcterms:modified>
</cp:coreProperties>
</file>